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 id="2147483681" r:id="rId2"/>
  </p:sldMasterIdLst>
  <p:notesMasterIdLst>
    <p:notesMasterId r:id="rId69"/>
  </p:notesMasterIdLst>
  <p:handoutMasterIdLst>
    <p:handoutMasterId r:id="rId70"/>
  </p:handoutMasterIdLst>
  <p:sldIdLst>
    <p:sldId id="318" r:id="rId3"/>
    <p:sldId id="388" r:id="rId4"/>
    <p:sldId id="389" r:id="rId5"/>
    <p:sldId id="390" r:id="rId6"/>
    <p:sldId id="391" r:id="rId7"/>
    <p:sldId id="392" r:id="rId8"/>
    <p:sldId id="393" r:id="rId9"/>
    <p:sldId id="394" r:id="rId10"/>
    <p:sldId id="321" r:id="rId11"/>
    <p:sldId id="322" r:id="rId12"/>
    <p:sldId id="329" r:id="rId13"/>
    <p:sldId id="395" r:id="rId14"/>
    <p:sldId id="331" r:id="rId15"/>
    <p:sldId id="332" r:id="rId16"/>
    <p:sldId id="333" r:id="rId17"/>
    <p:sldId id="336" r:id="rId18"/>
    <p:sldId id="337" r:id="rId19"/>
    <p:sldId id="339"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 id="396"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97" r:id="rId64"/>
    <p:sldId id="398" r:id="rId65"/>
    <p:sldId id="399" r:id="rId66"/>
    <p:sldId id="400" r:id="rId67"/>
    <p:sldId id="309" r:id="rId68"/>
  </p:sldIdLst>
  <p:sldSz cx="16257588" cy="9144000"/>
  <p:notesSz cx="9296400" cy="147828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864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trick Wendland (Contingent)" initials="P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30"/>
    <a:srgbClr val="0696D7"/>
    <a:srgbClr val="18588A"/>
    <a:srgbClr val="18808A"/>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6" autoAdjust="0"/>
    <p:restoredTop sz="96625" autoAdjust="0"/>
  </p:normalViewPr>
  <p:slideViewPr>
    <p:cSldViewPr snapToGrid="0" snapToObjects="1">
      <p:cViewPr varScale="1">
        <p:scale>
          <a:sx n="66" d="100"/>
          <a:sy n="66" d="100"/>
        </p:scale>
        <p:origin x="858" y="84"/>
      </p:cViewPr>
      <p:guideLst>
        <p:guide orient="horz" pos="2880"/>
        <p:guide pos="8642"/>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13" Type="http://schemas.openxmlformats.org/officeDocument/2006/relationships/slide" Target="slides/slide16.xml"/><Relationship Id="rId18" Type="http://schemas.openxmlformats.org/officeDocument/2006/relationships/slide" Target="slides/slide21.xml"/><Relationship Id="rId26" Type="http://schemas.openxmlformats.org/officeDocument/2006/relationships/slide" Target="slides/slide29.xml"/><Relationship Id="rId39" Type="http://schemas.openxmlformats.org/officeDocument/2006/relationships/slide" Target="slides/slide42.xml"/><Relationship Id="rId21" Type="http://schemas.openxmlformats.org/officeDocument/2006/relationships/slide" Target="slides/slide24.xml"/><Relationship Id="rId34" Type="http://schemas.openxmlformats.org/officeDocument/2006/relationships/slide" Target="slides/slide37.xml"/><Relationship Id="rId42" Type="http://schemas.openxmlformats.org/officeDocument/2006/relationships/slide" Target="slides/slide45.xml"/><Relationship Id="rId47" Type="http://schemas.openxmlformats.org/officeDocument/2006/relationships/slide" Target="slides/slide53.xml"/><Relationship Id="rId50" Type="http://schemas.openxmlformats.org/officeDocument/2006/relationships/slide" Target="slides/slide59.xml"/><Relationship Id="rId7" Type="http://schemas.openxmlformats.org/officeDocument/2006/relationships/slide" Target="slides/slide9.xml"/><Relationship Id="rId2" Type="http://schemas.openxmlformats.org/officeDocument/2006/relationships/slide" Target="slides/slide3.xml"/><Relationship Id="rId16" Type="http://schemas.openxmlformats.org/officeDocument/2006/relationships/slide" Target="slides/slide19.xml"/><Relationship Id="rId29" Type="http://schemas.openxmlformats.org/officeDocument/2006/relationships/slide" Target="slides/slide32.xml"/><Relationship Id="rId11" Type="http://schemas.openxmlformats.org/officeDocument/2006/relationships/slide" Target="slides/slide14.xml"/><Relationship Id="rId24" Type="http://schemas.openxmlformats.org/officeDocument/2006/relationships/slide" Target="slides/slide27.xml"/><Relationship Id="rId32" Type="http://schemas.openxmlformats.org/officeDocument/2006/relationships/slide" Target="slides/slide35.xml"/><Relationship Id="rId37" Type="http://schemas.openxmlformats.org/officeDocument/2006/relationships/slide" Target="slides/slide40.xml"/><Relationship Id="rId40" Type="http://schemas.openxmlformats.org/officeDocument/2006/relationships/slide" Target="slides/slide43.xml"/><Relationship Id="rId45" Type="http://schemas.openxmlformats.org/officeDocument/2006/relationships/slide" Target="slides/slide49.xml"/><Relationship Id="rId5" Type="http://schemas.openxmlformats.org/officeDocument/2006/relationships/slide" Target="slides/slide6.xml"/><Relationship Id="rId15" Type="http://schemas.openxmlformats.org/officeDocument/2006/relationships/slide" Target="slides/slide18.xml"/><Relationship Id="rId23" Type="http://schemas.openxmlformats.org/officeDocument/2006/relationships/slide" Target="slides/slide26.xml"/><Relationship Id="rId28" Type="http://schemas.openxmlformats.org/officeDocument/2006/relationships/slide" Target="slides/slide31.xml"/><Relationship Id="rId36" Type="http://schemas.openxmlformats.org/officeDocument/2006/relationships/slide" Target="slides/slide39.xml"/><Relationship Id="rId49" Type="http://schemas.openxmlformats.org/officeDocument/2006/relationships/slide" Target="slides/slide58.xml"/><Relationship Id="rId10" Type="http://schemas.openxmlformats.org/officeDocument/2006/relationships/slide" Target="slides/slide13.xml"/><Relationship Id="rId19" Type="http://schemas.openxmlformats.org/officeDocument/2006/relationships/slide" Target="slides/slide22.xml"/><Relationship Id="rId31" Type="http://schemas.openxmlformats.org/officeDocument/2006/relationships/slide" Target="slides/slide34.xml"/><Relationship Id="rId44" Type="http://schemas.openxmlformats.org/officeDocument/2006/relationships/slide" Target="slides/slide48.xml"/><Relationship Id="rId52" Type="http://schemas.openxmlformats.org/officeDocument/2006/relationships/slide" Target="slides/slide61.xml"/><Relationship Id="rId4" Type="http://schemas.openxmlformats.org/officeDocument/2006/relationships/slide" Target="slides/slide5.xml"/><Relationship Id="rId9" Type="http://schemas.openxmlformats.org/officeDocument/2006/relationships/slide" Target="slides/slide11.xml"/><Relationship Id="rId14" Type="http://schemas.openxmlformats.org/officeDocument/2006/relationships/slide" Target="slides/slide17.xml"/><Relationship Id="rId22" Type="http://schemas.openxmlformats.org/officeDocument/2006/relationships/slide" Target="slides/slide25.xml"/><Relationship Id="rId27" Type="http://schemas.openxmlformats.org/officeDocument/2006/relationships/slide" Target="slides/slide30.xml"/><Relationship Id="rId30" Type="http://schemas.openxmlformats.org/officeDocument/2006/relationships/slide" Target="slides/slide33.xml"/><Relationship Id="rId35" Type="http://schemas.openxmlformats.org/officeDocument/2006/relationships/slide" Target="slides/slide38.xml"/><Relationship Id="rId43" Type="http://schemas.openxmlformats.org/officeDocument/2006/relationships/slide" Target="slides/slide46.xml"/><Relationship Id="rId48" Type="http://schemas.openxmlformats.org/officeDocument/2006/relationships/slide" Target="slides/slide57.xml"/><Relationship Id="rId8" Type="http://schemas.openxmlformats.org/officeDocument/2006/relationships/slide" Target="slides/slide10.xml"/><Relationship Id="rId51" Type="http://schemas.openxmlformats.org/officeDocument/2006/relationships/slide" Target="slides/slide60.xml"/><Relationship Id="rId3" Type="http://schemas.openxmlformats.org/officeDocument/2006/relationships/slide" Target="slides/slide4.xml"/><Relationship Id="rId12" Type="http://schemas.openxmlformats.org/officeDocument/2006/relationships/slide" Target="slides/slide15.xml"/><Relationship Id="rId17" Type="http://schemas.openxmlformats.org/officeDocument/2006/relationships/slide" Target="slides/slide20.xml"/><Relationship Id="rId25" Type="http://schemas.openxmlformats.org/officeDocument/2006/relationships/slide" Target="slides/slide28.xml"/><Relationship Id="rId33" Type="http://schemas.openxmlformats.org/officeDocument/2006/relationships/slide" Target="slides/slide36.xml"/><Relationship Id="rId38" Type="http://schemas.openxmlformats.org/officeDocument/2006/relationships/slide" Target="slides/slide41.xml"/><Relationship Id="rId46" Type="http://schemas.openxmlformats.org/officeDocument/2006/relationships/slide" Target="slides/slide50.xml"/><Relationship Id="rId20" Type="http://schemas.openxmlformats.org/officeDocument/2006/relationships/slide" Target="slides/slide23.xml"/><Relationship Id="rId41" Type="http://schemas.openxmlformats.org/officeDocument/2006/relationships/slide" Target="slides/slide44.xml"/><Relationship Id="rId1" Type="http://schemas.openxmlformats.org/officeDocument/2006/relationships/slide" Target="slides/slide2.xml"/><Relationship Id="rId6"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739140"/>
          </a:xfrm>
          <a:prstGeom prst="rect">
            <a:avLst/>
          </a:prstGeom>
        </p:spPr>
        <p:txBody>
          <a:bodyPr vert="horz" lIns="137567" tIns="68783" rIns="137567" bIns="68783" rtlCol="0"/>
          <a:lstStyle>
            <a:lvl1pPr algn="l">
              <a:defRPr sz="1800"/>
            </a:lvl1pPr>
          </a:lstStyle>
          <a:p>
            <a:endParaRPr lang="en-US" dirty="0">
              <a:latin typeface="Frutiger Next LT W1G" pitchFamily="34" charset="0"/>
            </a:endParaRPr>
          </a:p>
        </p:txBody>
      </p:sp>
      <p:sp>
        <p:nvSpPr>
          <p:cNvPr id="3" name="Date Placeholder 2"/>
          <p:cNvSpPr>
            <a:spLocks noGrp="1"/>
          </p:cNvSpPr>
          <p:nvPr>
            <p:ph type="dt" sz="quarter" idx="1"/>
          </p:nvPr>
        </p:nvSpPr>
        <p:spPr>
          <a:xfrm>
            <a:off x="5265809" y="0"/>
            <a:ext cx="4028440" cy="739140"/>
          </a:xfrm>
          <a:prstGeom prst="rect">
            <a:avLst/>
          </a:prstGeom>
        </p:spPr>
        <p:txBody>
          <a:bodyPr vert="horz" lIns="137567" tIns="68783" rIns="137567" bIns="68783" rtlCol="0"/>
          <a:lstStyle>
            <a:lvl1pPr algn="r">
              <a:defRPr sz="1800"/>
            </a:lvl1pPr>
          </a:lstStyle>
          <a:p>
            <a:fld id="{387C2776-B9DD-1946-9831-785CA23AC1F1}" type="datetime1">
              <a:rPr lang="en-US" smtClean="0">
                <a:latin typeface="Frutiger Next LT W1G" pitchFamily="34" charset="0"/>
              </a:rPr>
              <a:t>9/18/2014</a:t>
            </a:fld>
            <a:endParaRPr lang="en-US" dirty="0">
              <a:latin typeface="Frutiger Next LT W1G" pitchFamily="34" charset="0"/>
            </a:endParaRPr>
          </a:p>
        </p:txBody>
      </p:sp>
      <p:sp>
        <p:nvSpPr>
          <p:cNvPr id="4" name="Footer Placeholder 3"/>
          <p:cNvSpPr>
            <a:spLocks noGrp="1"/>
          </p:cNvSpPr>
          <p:nvPr>
            <p:ph type="ftr" sz="quarter" idx="2"/>
          </p:nvPr>
        </p:nvSpPr>
        <p:spPr>
          <a:xfrm>
            <a:off x="0" y="14041093"/>
            <a:ext cx="4028440" cy="739140"/>
          </a:xfrm>
          <a:prstGeom prst="rect">
            <a:avLst/>
          </a:prstGeom>
        </p:spPr>
        <p:txBody>
          <a:bodyPr vert="horz" lIns="137567" tIns="68783" rIns="137567" bIns="68783" rtlCol="0" anchor="b"/>
          <a:lstStyle>
            <a:lvl1pPr algn="l">
              <a:defRPr sz="1800"/>
            </a:lvl1pPr>
          </a:lstStyle>
          <a:p>
            <a:endParaRPr lang="en-US" dirty="0">
              <a:latin typeface="Frutiger Next LT W1G" pitchFamily="34" charset="0"/>
            </a:endParaRPr>
          </a:p>
        </p:txBody>
      </p:sp>
      <p:sp>
        <p:nvSpPr>
          <p:cNvPr id="5" name="Slide Number Placeholder 4"/>
          <p:cNvSpPr>
            <a:spLocks noGrp="1"/>
          </p:cNvSpPr>
          <p:nvPr>
            <p:ph type="sldNum" sz="quarter" idx="3"/>
          </p:nvPr>
        </p:nvSpPr>
        <p:spPr>
          <a:xfrm>
            <a:off x="5265809" y="14041093"/>
            <a:ext cx="4028440" cy="739140"/>
          </a:xfrm>
          <a:prstGeom prst="rect">
            <a:avLst/>
          </a:prstGeom>
        </p:spPr>
        <p:txBody>
          <a:bodyPr vert="horz" lIns="137567" tIns="68783" rIns="137567" bIns="68783" rtlCol="0" anchor="b"/>
          <a:lstStyle>
            <a:lvl1pPr algn="r">
              <a:defRPr sz="1800"/>
            </a:lvl1pPr>
          </a:lstStyle>
          <a:p>
            <a:fld id="{58ECB827-1CCB-B349-98A7-AAC485CBB65F}" type="slidenum">
              <a:rPr lang="en-US" smtClean="0">
                <a:latin typeface="Frutiger Next LT W1G" pitchFamily="34" charset="0"/>
              </a:rPr>
              <a:t>‹#›</a:t>
            </a:fld>
            <a:endParaRPr lang="en-US" dirty="0">
              <a:latin typeface="Frutiger Next LT W1G" pitchFamily="34" charset="0"/>
            </a:endParaRPr>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739140"/>
          </a:xfrm>
          <a:prstGeom prst="rect">
            <a:avLst/>
          </a:prstGeom>
        </p:spPr>
        <p:txBody>
          <a:bodyPr vert="horz" lIns="137567" tIns="68783" rIns="137567" bIns="68783" rtlCol="0"/>
          <a:lstStyle>
            <a:lvl1pPr algn="l">
              <a:defRPr sz="1800">
                <a:latin typeface="Frutiger Next LT W1G" pitchFamily="34" charset="0"/>
              </a:defRPr>
            </a:lvl1pPr>
          </a:lstStyle>
          <a:p>
            <a:endParaRPr lang="en-US" dirty="0"/>
          </a:p>
        </p:txBody>
      </p:sp>
      <p:sp>
        <p:nvSpPr>
          <p:cNvPr id="3" name="Date Placeholder 2"/>
          <p:cNvSpPr>
            <a:spLocks noGrp="1"/>
          </p:cNvSpPr>
          <p:nvPr>
            <p:ph type="dt" idx="1"/>
          </p:nvPr>
        </p:nvSpPr>
        <p:spPr>
          <a:xfrm>
            <a:off x="5265809" y="0"/>
            <a:ext cx="4028440" cy="739140"/>
          </a:xfrm>
          <a:prstGeom prst="rect">
            <a:avLst/>
          </a:prstGeom>
        </p:spPr>
        <p:txBody>
          <a:bodyPr vert="horz" lIns="137567" tIns="68783" rIns="137567" bIns="68783" rtlCol="0"/>
          <a:lstStyle>
            <a:lvl1pPr algn="r">
              <a:defRPr sz="1800">
                <a:latin typeface="Frutiger Next LT W1G" pitchFamily="34" charset="0"/>
              </a:defRPr>
            </a:lvl1pPr>
          </a:lstStyle>
          <a:p>
            <a:fld id="{13A1C7DD-7A43-8947-A922-8561F0BA9BCC}" type="datetime1">
              <a:rPr lang="en-US" smtClean="0"/>
              <a:pPr/>
              <a:t>9/18/2014</a:t>
            </a:fld>
            <a:endParaRPr lang="en-US" dirty="0"/>
          </a:p>
        </p:txBody>
      </p:sp>
      <p:sp>
        <p:nvSpPr>
          <p:cNvPr id="4" name="Slide Image Placeholder 3"/>
          <p:cNvSpPr>
            <a:spLocks noGrp="1" noRot="1" noChangeAspect="1"/>
          </p:cNvSpPr>
          <p:nvPr>
            <p:ph type="sldImg" idx="2"/>
          </p:nvPr>
        </p:nvSpPr>
        <p:spPr>
          <a:xfrm>
            <a:off x="-279400" y="1108075"/>
            <a:ext cx="9855200" cy="5543550"/>
          </a:xfrm>
          <a:prstGeom prst="rect">
            <a:avLst/>
          </a:prstGeom>
          <a:noFill/>
          <a:ln w="12700">
            <a:solidFill>
              <a:prstClr val="black"/>
            </a:solidFill>
          </a:ln>
        </p:spPr>
        <p:txBody>
          <a:bodyPr vert="horz" lIns="137567" tIns="68783" rIns="137567" bIns="68783" rtlCol="0" anchor="ctr"/>
          <a:lstStyle/>
          <a:p>
            <a:endParaRPr lang="en-US" dirty="0"/>
          </a:p>
        </p:txBody>
      </p:sp>
      <p:sp>
        <p:nvSpPr>
          <p:cNvPr id="5" name="Notes Placeholder 4"/>
          <p:cNvSpPr>
            <a:spLocks noGrp="1"/>
          </p:cNvSpPr>
          <p:nvPr>
            <p:ph type="body" sz="quarter" idx="3"/>
          </p:nvPr>
        </p:nvSpPr>
        <p:spPr>
          <a:xfrm>
            <a:off x="929640" y="7021830"/>
            <a:ext cx="7437120" cy="6652260"/>
          </a:xfrm>
          <a:prstGeom prst="rect">
            <a:avLst/>
          </a:prstGeom>
        </p:spPr>
        <p:txBody>
          <a:bodyPr vert="horz" lIns="137567" tIns="68783" rIns="137567" bIns="6878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14041093"/>
            <a:ext cx="4028440" cy="739140"/>
          </a:xfrm>
          <a:prstGeom prst="rect">
            <a:avLst/>
          </a:prstGeom>
        </p:spPr>
        <p:txBody>
          <a:bodyPr vert="horz" lIns="137567" tIns="68783" rIns="137567" bIns="68783" rtlCol="0" anchor="b"/>
          <a:lstStyle>
            <a:lvl1pPr algn="l">
              <a:defRPr sz="1800">
                <a:latin typeface="Frutiger Next LT W1G" pitchFamily="34" charset="0"/>
              </a:defRPr>
            </a:lvl1pPr>
          </a:lstStyle>
          <a:p>
            <a:endParaRPr lang="en-US" dirty="0"/>
          </a:p>
        </p:txBody>
      </p:sp>
      <p:sp>
        <p:nvSpPr>
          <p:cNvPr id="7" name="Slide Number Placeholder 6"/>
          <p:cNvSpPr>
            <a:spLocks noGrp="1"/>
          </p:cNvSpPr>
          <p:nvPr>
            <p:ph type="sldNum" sz="quarter" idx="5"/>
          </p:nvPr>
        </p:nvSpPr>
        <p:spPr>
          <a:xfrm>
            <a:off x="5265809" y="14041093"/>
            <a:ext cx="4028440" cy="739140"/>
          </a:xfrm>
          <a:prstGeom prst="rect">
            <a:avLst/>
          </a:prstGeom>
        </p:spPr>
        <p:txBody>
          <a:bodyPr vert="horz" lIns="137567" tIns="68783" rIns="137567" bIns="68783" rtlCol="0" anchor="b"/>
          <a:lstStyle>
            <a:lvl1pPr algn="r">
              <a:defRPr sz="1800">
                <a:latin typeface="Frutiger Next LT W1G" pitchFamily="34" charset="0"/>
              </a:defRPr>
            </a:lvl1pPr>
          </a:lstStyle>
          <a:p>
            <a:fld id="{73E9330B-B1DA-214B-A229-0CB8492B91A5}" type="slidenum">
              <a:rPr lang="en-US" smtClean="0"/>
              <a:pPr/>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Frutiger Next LT W1G" pitchFamily="34" charset="0"/>
        <a:ea typeface="+mn-ea"/>
        <a:cs typeface="+mn-cs"/>
      </a:defRPr>
    </a:lvl1pPr>
    <a:lvl2pPr marL="812810" algn="l" defTabSz="812810" rtl="0" eaLnBrk="1" latinLnBrk="0" hangingPunct="1">
      <a:defRPr sz="2100" kern="1200">
        <a:solidFill>
          <a:schemeClr val="tx1"/>
        </a:solidFill>
        <a:latin typeface="Frutiger Next LT W1G" pitchFamily="34" charset="0"/>
        <a:ea typeface="+mn-ea"/>
        <a:cs typeface="+mn-cs"/>
      </a:defRPr>
    </a:lvl2pPr>
    <a:lvl3pPr marL="1625620" algn="l" defTabSz="812810" rtl="0" eaLnBrk="1" latinLnBrk="0" hangingPunct="1">
      <a:defRPr sz="2100" kern="1200">
        <a:solidFill>
          <a:schemeClr val="tx1"/>
        </a:solidFill>
        <a:latin typeface="Frutiger Next LT W1G" pitchFamily="34" charset="0"/>
        <a:ea typeface="+mn-ea"/>
        <a:cs typeface="+mn-cs"/>
      </a:defRPr>
    </a:lvl3pPr>
    <a:lvl4pPr marL="2438430" algn="l" defTabSz="812810" rtl="0" eaLnBrk="1" latinLnBrk="0" hangingPunct="1">
      <a:defRPr sz="2100" kern="1200">
        <a:solidFill>
          <a:schemeClr val="tx1"/>
        </a:solidFill>
        <a:latin typeface="Frutiger Next LT W1G" pitchFamily="34" charset="0"/>
        <a:ea typeface="+mn-ea"/>
        <a:cs typeface="+mn-cs"/>
      </a:defRPr>
    </a:lvl4pPr>
    <a:lvl5pPr marL="3251241" algn="l" defTabSz="812810" rtl="0" eaLnBrk="1" latinLnBrk="0" hangingPunct="1">
      <a:defRPr sz="2100" kern="1200">
        <a:solidFill>
          <a:schemeClr val="tx1"/>
        </a:solidFill>
        <a:latin typeface="Frutiger Next LT W1G" pitchFamily="34" charset="0"/>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1</a:t>
            </a:fld>
            <a:endParaRPr lang="en-US" dirty="0"/>
          </a:p>
        </p:txBody>
      </p:sp>
    </p:spTree>
    <p:extLst>
      <p:ext uri="{BB962C8B-B14F-4D97-AF65-F5344CB8AC3E}">
        <p14:creationId xmlns:p14="http://schemas.microsoft.com/office/powerpoint/2010/main" val="228000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16</a:t>
            </a:fld>
            <a:endParaRPr lang="en-US" dirty="0"/>
          </a:p>
        </p:txBody>
      </p:sp>
    </p:spTree>
    <p:extLst>
      <p:ext uri="{BB962C8B-B14F-4D97-AF65-F5344CB8AC3E}">
        <p14:creationId xmlns:p14="http://schemas.microsoft.com/office/powerpoint/2010/main" val="883857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defTabSz="914400"/>
            <a:endParaRPr lang="en-US" dirty="0" smtClean="0"/>
          </a:p>
        </p:txBody>
      </p:sp>
      <p:sp>
        <p:nvSpPr>
          <p:cNvPr id="4" name="Slide Number Placeholder 3"/>
          <p:cNvSpPr>
            <a:spLocks noGrp="1"/>
          </p:cNvSpPr>
          <p:nvPr>
            <p:ph type="sldNum" sz="quarter" idx="5"/>
          </p:nvPr>
        </p:nvSpPr>
        <p:spPr/>
        <p:txBody>
          <a:bodyPr/>
          <a:lstStyle/>
          <a:p>
            <a:pPr>
              <a:defRPr/>
            </a:pPr>
            <a:fld id="{DBB74627-D210-43E5-8A7F-6AB7121FD6D4}" type="slidenum">
              <a:rPr lang="en-US" smtClean="0"/>
              <a:pPr>
                <a:defRPr/>
              </a:pPr>
              <a:t>17</a:t>
            </a:fld>
            <a:endParaRPr lang="en-US" dirty="0"/>
          </a:p>
        </p:txBody>
      </p:sp>
    </p:spTree>
    <p:extLst>
      <p:ext uri="{BB962C8B-B14F-4D97-AF65-F5344CB8AC3E}">
        <p14:creationId xmlns:p14="http://schemas.microsoft.com/office/powerpoint/2010/main" val="2493901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Browse to the ObjectARX directory and select the base libraries acdbmgd.dll, acmgd.dll.</a:t>
            </a:r>
          </a:p>
          <a:p>
            <a:r>
              <a:rPr lang="en-US" sz="1200" dirty="0" smtClean="0"/>
              <a:t>Then Plant SDK</a:t>
            </a:r>
            <a:r>
              <a:rPr lang="en-US" sz="1200" baseline="0" dirty="0" smtClean="0"/>
              <a:t> </a:t>
            </a:r>
            <a:r>
              <a:rPr lang="en-US" sz="1200" dirty="0" smtClean="0"/>
              <a:t>directory (where you installed, can be the same as ObjectARX). Your .NET assembly can use classes defined in additional libraries.</a:t>
            </a:r>
          </a:p>
          <a:p>
            <a:endParaRPr lang="en-US" sz="1200" dirty="0" smtClean="0"/>
          </a:p>
          <a:p>
            <a:r>
              <a:rPr lang="en-US" sz="1200" dirty="0" smtClean="0"/>
              <a:t>To allow debugging and reduce the disk space requirements for your projects, select these libraries in the Visual Studio Solution Explorer, and set the </a:t>
            </a:r>
            <a:r>
              <a:rPr lang="en-US" sz="1200" b="1" dirty="0" smtClean="0"/>
              <a:t>Copy Local </a:t>
            </a:r>
            <a:r>
              <a:rPr lang="en-US" sz="1200" dirty="0" smtClean="0"/>
              <a:t>property to </a:t>
            </a:r>
            <a:r>
              <a:rPr lang="en-US" sz="1200" i="1" dirty="0" smtClean="0"/>
              <a:t>False</a:t>
            </a:r>
            <a:r>
              <a:rPr lang="en-US" sz="1200" dirty="0" smtClean="0"/>
              <a:t>.</a:t>
            </a:r>
          </a:p>
        </p:txBody>
      </p:sp>
      <p:sp>
        <p:nvSpPr>
          <p:cNvPr id="4" name="Slide Number Placeholder 3"/>
          <p:cNvSpPr>
            <a:spLocks noGrp="1"/>
          </p:cNvSpPr>
          <p:nvPr>
            <p:ph type="sldNum" sz="quarter" idx="5"/>
          </p:nvPr>
        </p:nvSpPr>
        <p:spPr/>
        <p:txBody>
          <a:bodyPr/>
          <a:lstStyle/>
          <a:p>
            <a:pPr>
              <a:defRPr/>
            </a:pPr>
            <a:fld id="{1D3DBF4C-438D-455D-9392-21568179604C}" type="slidenum">
              <a:rPr lang="en-US" smtClean="0"/>
              <a:pPr>
                <a:defRPr/>
              </a:pPr>
              <a:t>18</a:t>
            </a:fld>
            <a:endParaRPr lang="en-US" dirty="0"/>
          </a:p>
        </p:txBody>
      </p:sp>
    </p:spTree>
    <p:extLst>
      <p:ext uri="{BB962C8B-B14F-4D97-AF65-F5344CB8AC3E}">
        <p14:creationId xmlns:p14="http://schemas.microsoft.com/office/powerpoint/2010/main" val="742001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19</a:t>
            </a:fld>
            <a:endParaRPr lang="en-US" dirty="0"/>
          </a:p>
        </p:txBody>
      </p:sp>
    </p:spTree>
    <p:extLst>
      <p:ext uri="{BB962C8B-B14F-4D97-AF65-F5344CB8AC3E}">
        <p14:creationId xmlns:p14="http://schemas.microsoft.com/office/powerpoint/2010/main" val="3776454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Is</a:t>
            </a:r>
            <a:r>
              <a:rPr lang="en-US" baseline="0" dirty="0" smtClean="0"/>
              <a:t> there anybody who already knows all this? If everybody knows, we can skip this.</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20</a:t>
            </a:fld>
            <a:endParaRPr lang="en-US" dirty="0"/>
          </a:p>
        </p:txBody>
      </p:sp>
    </p:spTree>
    <p:extLst>
      <p:ext uri="{BB962C8B-B14F-4D97-AF65-F5344CB8AC3E}">
        <p14:creationId xmlns:p14="http://schemas.microsoft.com/office/powerpoint/2010/main" val="3993095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21</a:t>
            </a:fld>
            <a:endParaRPr lang="en-US" dirty="0"/>
          </a:p>
        </p:txBody>
      </p:sp>
    </p:spTree>
    <p:extLst>
      <p:ext uri="{BB962C8B-B14F-4D97-AF65-F5344CB8AC3E}">
        <p14:creationId xmlns:p14="http://schemas.microsoft.com/office/powerpoint/2010/main" val="1802208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UML it's easy. Classes.</a:t>
            </a:r>
            <a:r>
              <a:rPr lang="en-US" baseline="0" dirty="0" smtClean="0"/>
              <a:t> Abstract classes. Inheritance. Methods, properties, relations.</a:t>
            </a:r>
            <a:endParaRPr lang="en-US" dirty="0" smtClean="0"/>
          </a:p>
          <a:p>
            <a:r>
              <a:rPr lang="en-US" dirty="0" smtClean="0"/>
              <a:t>Jus</a:t>
            </a:r>
            <a:r>
              <a:rPr lang="en-US" baseline="0" dirty="0" smtClean="0"/>
              <a:t>t a few classes, their methods and properties are shown here for clarity.</a:t>
            </a:r>
            <a:endParaRPr lang="en-US" dirty="0" smtClean="0"/>
          </a:p>
          <a:p>
            <a:r>
              <a:rPr lang="en-US" dirty="0" smtClean="0"/>
              <a:t>The PlantApplication</a:t>
            </a:r>
            <a:r>
              <a:rPr lang="en-US" baseline="0" dirty="0" smtClean="0"/>
              <a:t> has a property named </a:t>
            </a:r>
            <a:r>
              <a:rPr lang="en-US" baseline="0" dirty="0" err="1" smtClean="0"/>
              <a:t>CurrentProject</a:t>
            </a:r>
            <a:r>
              <a:rPr lang="en-US" baseline="0" dirty="0" smtClean="0"/>
              <a:t> which is a reference to a PlantProject instance.</a:t>
            </a:r>
          </a:p>
          <a:p>
            <a:r>
              <a:rPr lang="en-US" baseline="0" dirty="0" smtClean="0"/>
              <a:t>It contains the </a:t>
            </a:r>
            <a:r>
              <a:rPr lang="en-US" baseline="0" dirty="0" err="1" smtClean="0"/>
              <a:t>ProjectParts</a:t>
            </a:r>
            <a:r>
              <a:rPr lang="en-US" baseline="0" dirty="0" smtClean="0"/>
              <a:t> property of the </a:t>
            </a:r>
            <a:r>
              <a:rPr lang="en-US" baseline="0" dirty="0" err="1" smtClean="0"/>
              <a:t>ProjectPartCollection</a:t>
            </a:r>
            <a:r>
              <a:rPr lang="en-US" baseline="0" dirty="0" smtClean="0"/>
              <a:t> type. Items in this collection are projects like </a:t>
            </a:r>
            <a:r>
              <a:rPr lang="en-US" baseline="0" dirty="0" err="1" smtClean="0"/>
              <a:t>PnIdProject</a:t>
            </a:r>
            <a:r>
              <a:rPr lang="en-US" baseline="0" dirty="0" smtClean="0"/>
              <a:t> etc. They have a common predecessor – the Project class. You can get the name, the directory etc. of the project and can get the list of drawings as well.</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22</a:t>
            </a:fld>
            <a:endParaRPr lang="en-US" dirty="0"/>
          </a:p>
        </p:txBody>
      </p:sp>
    </p:spTree>
    <p:extLst>
      <p:ext uri="{BB962C8B-B14F-4D97-AF65-F5344CB8AC3E}">
        <p14:creationId xmlns:p14="http://schemas.microsoft.com/office/powerpoint/2010/main" val="3197067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you,</a:t>
            </a:r>
            <a:r>
              <a:rPr lang="en-US" baseline="0" dirty="0" smtClean="0"/>
              <a:t> probably, know from the AutoCAD .NET API, the are always several blocks in the drawing: Model Space, Paper Spaces.</a:t>
            </a:r>
          </a:p>
          <a:p>
            <a:r>
              <a:rPr lang="en-US" baseline="0" dirty="0" smtClean="0"/>
              <a:t>And P&amp;ID entities  are stored in these blocks.</a:t>
            </a:r>
          </a:p>
          <a:p>
            <a:r>
              <a:rPr lang="en-US" baseline="0" dirty="0" smtClean="0"/>
              <a:t>Both entities and non-entities (and whatever else is saved to a dwg) are inherited from the </a:t>
            </a:r>
            <a:r>
              <a:rPr lang="en-US" baseline="0" dirty="0" err="1" smtClean="0"/>
              <a:t>DBObject</a:t>
            </a:r>
            <a:r>
              <a:rPr lang="en-US" baseline="0" dirty="0" smtClean="0"/>
              <a:t> class.</a:t>
            </a:r>
          </a:p>
          <a:p>
            <a:r>
              <a:rPr lang="en-US" dirty="0" smtClean="0"/>
              <a:t>Use</a:t>
            </a:r>
            <a:r>
              <a:rPr lang="en-US" baseline="0" dirty="0" smtClean="0"/>
              <a:t> the API to access the Objects! Avoid directly accessing the dictionary.</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24</a:t>
            </a:fld>
            <a:endParaRPr lang="en-US" dirty="0"/>
          </a:p>
        </p:txBody>
      </p:sp>
    </p:spTree>
    <p:extLst>
      <p:ext uri="{BB962C8B-B14F-4D97-AF65-F5344CB8AC3E}">
        <p14:creationId xmlns:p14="http://schemas.microsoft.com/office/powerpoint/2010/main" val="3660063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p>
            <a:fld id="{8B5D3636-D6D3-4972-BE98-D908368F6F58}" type="slidenum">
              <a:rPr lang="en-US" smtClean="0"/>
              <a:pPr/>
              <a:t>25</a:t>
            </a:fld>
            <a:endParaRPr lang="en-US" smtClean="0"/>
          </a:p>
        </p:txBody>
      </p:sp>
      <p:sp>
        <p:nvSpPr>
          <p:cNvPr id="281603" name="Rectangle 2"/>
          <p:cNvSpPr>
            <a:spLocks noGrp="1" noRot="1" noChangeAspect="1" noChangeArrowheads="1" noTextEdit="1"/>
          </p:cNvSpPr>
          <p:nvPr>
            <p:ph type="sldImg"/>
          </p:nvPr>
        </p:nvSpPr>
        <p:spPr>
          <a:solidFill>
            <a:srgbClr val="FFFFFF"/>
          </a:solidFill>
          <a:ln/>
        </p:spPr>
      </p:sp>
      <p:sp>
        <p:nvSpPr>
          <p:cNvPr id="2816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1300091" rtl="0" eaLnBrk="1" fontAlgn="base" latinLnBrk="0" hangingPunct="1">
              <a:lnSpc>
                <a:spcPct val="100000"/>
              </a:lnSpc>
              <a:spcBef>
                <a:spcPct val="30000"/>
              </a:spcBef>
              <a:spcAft>
                <a:spcPct val="0"/>
              </a:spcAft>
              <a:buClrTx/>
              <a:buSzTx/>
              <a:buFontTx/>
              <a:buNone/>
              <a:tabLst/>
              <a:defRPr/>
            </a:pPr>
            <a:r>
              <a:rPr lang="en-US" dirty="0" smtClean="0"/>
              <a:t>Lines are segmented by their </a:t>
            </a:r>
            <a:r>
              <a:rPr lang="en-US" i="1" dirty="0" smtClean="0"/>
              <a:t>functional </a:t>
            </a:r>
            <a:r>
              <a:rPr lang="en-US" dirty="0" smtClean="0"/>
              <a:t>connections.</a:t>
            </a:r>
            <a:endParaRPr lang="ru-RU" dirty="0" smtClean="0"/>
          </a:p>
          <a:p>
            <a:pPr eaLnBrk="1" hangingPunct="1"/>
            <a:r>
              <a:rPr lang="en-US" dirty="0" err="1" smtClean="0"/>
              <a:t>LineSegments</a:t>
            </a:r>
            <a:r>
              <a:rPr lang="en-US" baseline="0" dirty="0" smtClean="0"/>
              <a:t> a</a:t>
            </a:r>
            <a:r>
              <a:rPr lang="en-US" dirty="0" smtClean="0"/>
              <a:t>re similar to AutoCAD </a:t>
            </a:r>
            <a:r>
              <a:rPr lang="en-US" dirty="0" err="1" smtClean="0"/>
              <a:t>polylines</a:t>
            </a:r>
            <a:r>
              <a:rPr lang="en-US" dirty="0" smtClean="0"/>
              <a:t>, but have more features.</a:t>
            </a:r>
          </a:p>
        </p:txBody>
      </p:sp>
    </p:spTree>
    <p:extLst>
      <p:ext uri="{BB962C8B-B14F-4D97-AF65-F5344CB8AC3E}">
        <p14:creationId xmlns:p14="http://schemas.microsoft.com/office/powerpoint/2010/main" val="1946995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26</a:t>
            </a:fld>
            <a:endParaRPr lang="en-US" dirty="0"/>
          </a:p>
        </p:txBody>
      </p:sp>
    </p:spTree>
    <p:extLst>
      <p:ext uri="{BB962C8B-B14F-4D97-AF65-F5344CB8AC3E}">
        <p14:creationId xmlns:p14="http://schemas.microsoft.com/office/powerpoint/2010/main" val="629620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ru-RU" dirty="0"/>
          </a:p>
        </p:txBody>
      </p:sp>
      <p:sp>
        <p:nvSpPr>
          <p:cNvPr id="4" name="Slide Number Placeholder 3"/>
          <p:cNvSpPr>
            <a:spLocks noGrp="1"/>
          </p:cNvSpPr>
          <p:nvPr>
            <p:ph type="sldNum" sz="quarter" idx="10"/>
          </p:nvPr>
        </p:nvSpPr>
        <p:spPr/>
        <p:txBody>
          <a:bodyPr/>
          <a:lstStyle/>
          <a:p>
            <a:pPr>
              <a:defRPr/>
            </a:pPr>
            <a:fld id="{C8B0AF00-0348-4E45-849B-63A01593637C}" type="slidenum">
              <a:rPr lang="en-US" smtClean="0"/>
              <a:pPr>
                <a:defRPr/>
              </a:pPr>
              <a:t>2</a:t>
            </a:fld>
            <a:endParaRPr lang="en-US"/>
          </a:p>
        </p:txBody>
      </p:sp>
    </p:spTree>
    <p:extLst>
      <p:ext uri="{BB962C8B-B14F-4D97-AF65-F5344CB8AC3E}">
        <p14:creationId xmlns:p14="http://schemas.microsoft.com/office/powerpoint/2010/main" val="4016193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Name, Color</a:t>
            </a:r>
            <a:r>
              <a:rPr lang="en-US" baseline="0" dirty="0" smtClean="0"/>
              <a:t> etc.</a:t>
            </a:r>
          </a:p>
          <a:p>
            <a:r>
              <a:rPr lang="en-US" baseline="0" dirty="0" smtClean="0"/>
              <a:t>More about Styles later</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27</a:t>
            </a:fld>
            <a:endParaRPr lang="en-US" dirty="0"/>
          </a:p>
        </p:txBody>
      </p:sp>
    </p:spTree>
    <p:extLst>
      <p:ext uri="{BB962C8B-B14F-4D97-AF65-F5344CB8AC3E}">
        <p14:creationId xmlns:p14="http://schemas.microsoft.com/office/powerpoint/2010/main" val="1929943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[Return</a:t>
            </a:r>
            <a:r>
              <a:rPr lang="en-US" baseline="0" dirty="0" smtClean="0"/>
              <a:t> to the diagram and show]</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28</a:t>
            </a:fld>
            <a:endParaRPr lang="en-US" dirty="0"/>
          </a:p>
        </p:txBody>
      </p:sp>
    </p:spTree>
    <p:extLst>
      <p:ext uri="{BB962C8B-B14F-4D97-AF65-F5344CB8AC3E}">
        <p14:creationId xmlns:p14="http://schemas.microsoft.com/office/powerpoint/2010/main" val="616702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Note that they all are not </a:t>
            </a:r>
            <a:r>
              <a:rPr lang="en-US" baseline="0" dirty="0" smtClean="0"/>
              <a:t>Entities and even not </a:t>
            </a:r>
            <a:r>
              <a:rPr lang="en-US" baseline="0" dirty="0" err="1" smtClean="0"/>
              <a:t>DBObjects</a:t>
            </a:r>
            <a:r>
              <a:rPr lang="en-US" baseline="0" dirty="0" smtClean="0"/>
              <a:t>.</a:t>
            </a:r>
            <a:endParaRPr lang="en-US" dirty="0" smtClean="0"/>
          </a:p>
          <a:p>
            <a:pPr eaLnBrk="1" hangingPunct="1"/>
            <a:r>
              <a:rPr lang="en-US" dirty="0" err="1" smtClean="0"/>
              <a:t>LineObject</a:t>
            </a:r>
            <a:r>
              <a:rPr lang="en-US" dirty="0" smtClean="0"/>
              <a:t> and </a:t>
            </a:r>
            <a:r>
              <a:rPr lang="en-US" dirty="0" err="1" smtClean="0"/>
              <a:t>InlineObject</a:t>
            </a:r>
            <a:r>
              <a:rPr lang="en-US" dirty="0" smtClean="0"/>
              <a:t> classes</a:t>
            </a:r>
            <a:r>
              <a:rPr lang="en-US" baseline="0" dirty="0" smtClean="0"/>
              <a:t> are abstract</a:t>
            </a:r>
            <a:endParaRPr lang="en-US" dirty="0" smtClean="0"/>
          </a:p>
          <a:p>
            <a:r>
              <a:rPr lang="en-US" sz="1400" dirty="0" err="1" smtClean="0"/>
              <a:t>EndlineObject</a:t>
            </a:r>
            <a:r>
              <a:rPr lang="en-US" sz="1400" dirty="0" smtClean="0"/>
              <a:t> - Asset or segment at the Start or End of the line. </a:t>
            </a:r>
          </a:p>
          <a:p>
            <a:r>
              <a:rPr lang="en-US" sz="1400" dirty="0" err="1" smtClean="0"/>
              <a:t>InlineEntity</a:t>
            </a:r>
            <a:r>
              <a:rPr lang="en-US" sz="1400" dirty="0" smtClean="0"/>
              <a:t> - All other assets or segments that are not </a:t>
            </a:r>
            <a:r>
              <a:rPr lang="en-US" sz="1400" dirty="0" err="1" smtClean="0"/>
              <a:t>Endline</a:t>
            </a:r>
            <a:r>
              <a:rPr lang="en-US" sz="1400" dirty="0" smtClean="0"/>
              <a:t>. </a:t>
            </a:r>
          </a:p>
          <a:p>
            <a:r>
              <a:rPr lang="en-US" sz="1400" dirty="0" err="1" smtClean="0"/>
              <a:t>InlineGap</a:t>
            </a:r>
            <a:r>
              <a:rPr lang="en-US" sz="1400" dirty="0" smtClean="0"/>
              <a:t> - An explicit, manually created </a:t>
            </a:r>
            <a:r>
              <a:rPr lang="en-US" sz="1400" dirty="0" err="1" smtClean="0"/>
              <a:t>usergap</a:t>
            </a:r>
            <a:r>
              <a:rPr lang="en-US" sz="1400" dirty="0" smtClean="0"/>
              <a:t>. </a:t>
            </a:r>
          </a:p>
          <a:p>
            <a:r>
              <a:rPr lang="en-US" sz="1400" dirty="0" err="1" smtClean="0"/>
              <a:t>InlineIntersection</a:t>
            </a:r>
            <a:r>
              <a:rPr lang="en-US" sz="1400" dirty="0" smtClean="0"/>
              <a:t> - Implied gaps, as from an intersection.</a:t>
            </a:r>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30</a:t>
            </a:fld>
            <a:endParaRPr lang="en-US" dirty="0"/>
          </a:p>
        </p:txBody>
      </p:sp>
    </p:spTree>
    <p:extLst>
      <p:ext uri="{BB962C8B-B14F-4D97-AF65-F5344CB8AC3E}">
        <p14:creationId xmlns:p14="http://schemas.microsoft.com/office/powerpoint/2010/main" val="961296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Iterator</a:t>
            </a:r>
            <a:r>
              <a:rPr lang="en-US" dirty="0" smtClean="0"/>
              <a:t> is a “snapshot” of the line.</a:t>
            </a:r>
          </a:p>
          <a:p>
            <a:pPr marL="0" marR="0" indent="0" algn="l" defTabSz="1300091" rtl="0" eaLnBrk="1" fontAlgn="base" latinLnBrk="0" hangingPunct="1">
              <a:lnSpc>
                <a:spcPct val="100000"/>
              </a:lnSpc>
              <a:spcBef>
                <a:spcPct val="30000"/>
              </a:spcBef>
              <a:spcAft>
                <a:spcPct val="0"/>
              </a:spcAft>
              <a:buClrTx/>
              <a:buSzTx/>
              <a:buFontTx/>
              <a:buNone/>
              <a:tabLst/>
              <a:defRPr/>
            </a:pPr>
            <a:r>
              <a:rPr lang="en-US" dirty="0" smtClean="0"/>
              <a:t>Valid while the owning line is open - ** Use quickly **.</a:t>
            </a:r>
          </a:p>
          <a:p>
            <a:pPr marL="0" marR="0" indent="0" algn="l" defTabSz="1300091" rtl="0" eaLnBrk="1" fontAlgn="base" latinLnBrk="0" hangingPunct="1">
              <a:lnSpc>
                <a:spcPct val="100000"/>
              </a:lnSpc>
              <a:spcBef>
                <a:spcPct val="30000"/>
              </a:spcBef>
              <a:spcAft>
                <a:spcPct val="0"/>
              </a:spcAft>
              <a:buClrTx/>
              <a:buSzTx/>
              <a:buFontTx/>
              <a:buNone/>
              <a:tabLst/>
              <a:defRPr/>
            </a:pPr>
            <a:r>
              <a:rPr lang="en-US" dirty="0" smtClean="0"/>
              <a:t>Ordered from start to end.</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31</a:t>
            </a:fld>
            <a:endParaRPr lang="en-US" dirty="0"/>
          </a:p>
        </p:txBody>
      </p:sp>
    </p:spTree>
    <p:extLst>
      <p:ext uri="{BB962C8B-B14F-4D97-AF65-F5344CB8AC3E}">
        <p14:creationId xmlns:p14="http://schemas.microsoft.com/office/powerpoint/2010/main" val="3912050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Pump</a:t>
            </a:r>
            <a:r>
              <a:rPr lang="en-US" baseline="0" dirty="0" smtClean="0"/>
              <a:t> and tank are of the same type – Asset, but of different style</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32</a:t>
            </a:fld>
            <a:endParaRPr lang="en-US" dirty="0"/>
          </a:p>
        </p:txBody>
      </p:sp>
    </p:spTree>
    <p:extLst>
      <p:ext uri="{BB962C8B-B14F-4D97-AF65-F5344CB8AC3E}">
        <p14:creationId xmlns:p14="http://schemas.microsoft.com/office/powerpoint/2010/main" val="2216644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another type of UML diagram</a:t>
            </a:r>
            <a:r>
              <a:rPr lang="en-US" baseline="0" dirty="0" smtClean="0"/>
              <a:t> – the Object Diagram. It's shown here </a:t>
            </a:r>
            <a:r>
              <a:rPr lang="en-US" baseline="0" smtClean="0"/>
              <a:t>that this </a:t>
            </a:r>
            <a:r>
              <a:rPr lang="en-US" i="1" baseline="0" dirty="0" smtClean="0"/>
              <a:t>particular </a:t>
            </a:r>
            <a:r>
              <a:rPr lang="en-US" i="0" baseline="0" dirty="0" smtClean="0"/>
              <a:t>asset refers to this particular style, which refers to a block definition.</a:t>
            </a:r>
            <a:endParaRPr lang="en-US" baseline="0" dirty="0" smtClean="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33</a:t>
            </a:fld>
            <a:endParaRPr lang="en-US" dirty="0"/>
          </a:p>
        </p:txBody>
      </p:sp>
    </p:spTree>
    <p:extLst>
      <p:ext uri="{BB962C8B-B14F-4D97-AF65-F5344CB8AC3E}">
        <p14:creationId xmlns:p14="http://schemas.microsoft.com/office/powerpoint/2010/main" val="1811301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t>
            </a:r>
            <a:r>
              <a:rPr lang="en-US" baseline="0" dirty="0" smtClean="0"/>
              <a:t> here is a simple text.</a:t>
            </a:r>
            <a:endParaRPr lang="en-US" dirty="0" smtClean="0"/>
          </a:p>
          <a:p>
            <a:r>
              <a:rPr lang="en-US" dirty="0" smtClean="0"/>
              <a:t>Association</a:t>
            </a:r>
            <a:r>
              <a:rPr lang="en-US" baseline="0" dirty="0" smtClean="0"/>
              <a:t> to the annotated entity is maintained via a soft pointer.</a:t>
            </a:r>
          </a:p>
          <a:p>
            <a:r>
              <a:rPr lang="en-US" dirty="0" smtClean="0"/>
              <a:t>Dynamic block parameters allow the annotation to be dynamically sized based on the evaluated size of the text</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34</a:t>
            </a:fld>
            <a:endParaRPr lang="en-US" dirty="0"/>
          </a:p>
        </p:txBody>
      </p:sp>
    </p:spTree>
    <p:extLst>
      <p:ext uri="{BB962C8B-B14F-4D97-AF65-F5344CB8AC3E}">
        <p14:creationId xmlns:p14="http://schemas.microsoft.com/office/powerpoint/2010/main" val="1019073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Refer to the Developer's</a:t>
            </a:r>
            <a:r>
              <a:rPr lang="en-US" baseline="0" dirty="0" smtClean="0"/>
              <a:t> Guide [show this topic]</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37</a:t>
            </a:fld>
            <a:endParaRPr lang="en-US" dirty="0"/>
          </a:p>
        </p:txBody>
      </p:sp>
    </p:spTree>
    <p:extLst>
      <p:ext uri="{BB962C8B-B14F-4D97-AF65-F5344CB8AC3E}">
        <p14:creationId xmlns:p14="http://schemas.microsoft.com/office/powerpoint/2010/main" val="1725219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…just as it would be if it was applied to an </a:t>
            </a:r>
            <a:r>
              <a:rPr lang="en-US" dirty="0" err="1" smtClean="0"/>
              <a:t>sline</a:t>
            </a:r>
            <a:r>
              <a:rPr lang="en-US" dirty="0" smtClean="0"/>
              <a:t> with an </a:t>
            </a:r>
            <a:r>
              <a:rPr lang="en-US" dirty="0" err="1" smtClean="0"/>
              <a:t>Autonumber</a:t>
            </a:r>
            <a:r>
              <a:rPr lang="en-US" dirty="0" smtClean="0"/>
              <a:t> tag</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38</a:t>
            </a:fld>
            <a:endParaRPr lang="en-US" dirty="0"/>
          </a:p>
        </p:txBody>
      </p:sp>
    </p:spTree>
    <p:extLst>
      <p:ext uri="{BB962C8B-B14F-4D97-AF65-F5344CB8AC3E}">
        <p14:creationId xmlns:p14="http://schemas.microsoft.com/office/powerpoint/2010/main" val="4138274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[animated]</a:t>
            </a:r>
          </a:p>
          <a:p>
            <a:r>
              <a:rPr lang="en-US" dirty="0" smtClean="0"/>
              <a:t>Everything saved</a:t>
            </a:r>
            <a:r>
              <a:rPr lang="en-US" baseline="0" dirty="0" smtClean="0"/>
              <a:t> in a dwg has a Handle. When it's read into memory, the Handle is converted to an ObjectId.</a:t>
            </a:r>
            <a:endParaRPr lang="en-US" dirty="0" smtClean="0"/>
          </a:p>
          <a:p>
            <a:r>
              <a:rPr lang="en-US" dirty="0" smtClean="0"/>
              <a:t>But a </a:t>
            </a:r>
            <a:r>
              <a:rPr lang="en-US" baseline="0" dirty="0" smtClean="0"/>
              <a:t>project contains a number of drawings</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40</a:t>
            </a:fld>
            <a:endParaRPr lang="en-US" dirty="0"/>
          </a:p>
        </p:txBody>
      </p:sp>
    </p:spTree>
    <p:extLst>
      <p:ext uri="{BB962C8B-B14F-4D97-AF65-F5344CB8AC3E}">
        <p14:creationId xmlns:p14="http://schemas.microsoft.com/office/powerpoint/2010/main" val="244895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ru-RU" dirty="0"/>
          </a:p>
        </p:txBody>
      </p:sp>
      <p:sp>
        <p:nvSpPr>
          <p:cNvPr id="4" name="Slide Number Placeholder 3"/>
          <p:cNvSpPr>
            <a:spLocks noGrp="1"/>
          </p:cNvSpPr>
          <p:nvPr>
            <p:ph type="sldNum" sz="quarter" idx="10"/>
          </p:nvPr>
        </p:nvSpPr>
        <p:spPr/>
        <p:txBody>
          <a:bodyPr/>
          <a:lstStyle/>
          <a:p>
            <a:pPr>
              <a:defRPr/>
            </a:pPr>
            <a:fld id="{C8B0AF00-0348-4E45-849B-63A01593637C}" type="slidenum">
              <a:rPr lang="en-US" smtClean="0"/>
              <a:pPr>
                <a:defRPr/>
              </a:pPr>
              <a:t>3</a:t>
            </a:fld>
            <a:endParaRPr lang="en-US"/>
          </a:p>
        </p:txBody>
      </p:sp>
    </p:spTree>
    <p:extLst>
      <p:ext uri="{BB962C8B-B14F-4D97-AF65-F5344CB8AC3E}">
        <p14:creationId xmlns:p14="http://schemas.microsoft.com/office/powerpoint/2010/main" val="1752526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a:t>
            </a:r>
            <a:r>
              <a:rPr lang="en-US" baseline="0" dirty="0" smtClean="0"/>
              <a:t> just </a:t>
            </a:r>
            <a:r>
              <a:rPr lang="en-US" i="0" baseline="0" dirty="0" smtClean="0"/>
              <a:t>a </a:t>
            </a:r>
            <a:r>
              <a:rPr lang="en-US" i="1" baseline="0" dirty="0" smtClean="0"/>
              <a:t>long</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41</a:t>
            </a:fld>
            <a:endParaRPr lang="en-US" dirty="0"/>
          </a:p>
        </p:txBody>
      </p:sp>
    </p:spTree>
    <p:extLst>
      <p:ext uri="{BB962C8B-B14F-4D97-AF65-F5344CB8AC3E}">
        <p14:creationId xmlns:p14="http://schemas.microsoft.com/office/powerpoint/2010/main" val="2578862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Obtain:</a:t>
            </a:r>
            <a:r>
              <a:rPr lang="en-US" baseline="0" dirty="0" smtClean="0"/>
              <a:t> Use the DLM property of the project</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42</a:t>
            </a:fld>
            <a:endParaRPr lang="en-US" dirty="0"/>
          </a:p>
        </p:txBody>
      </p:sp>
    </p:spTree>
    <p:extLst>
      <p:ext uri="{BB962C8B-B14F-4D97-AF65-F5344CB8AC3E}">
        <p14:creationId xmlns:p14="http://schemas.microsoft.com/office/powerpoint/2010/main" val="2301561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strNames</a:t>
            </a:r>
            <a:r>
              <a:rPr lang="en-US" baseline="0" dirty="0" smtClean="0"/>
              <a:t> and </a:t>
            </a:r>
            <a:r>
              <a:rPr lang="en-US" baseline="0" dirty="0" err="1" smtClean="0"/>
              <a:t>strValues</a:t>
            </a:r>
            <a:r>
              <a:rPr lang="en-US" baseline="0" dirty="0" smtClean="0"/>
              <a:t> are of the </a:t>
            </a:r>
            <a:r>
              <a:rPr lang="en-US" baseline="0" dirty="0" err="1" smtClean="0"/>
              <a:t>StringCollection</a:t>
            </a:r>
            <a:r>
              <a:rPr lang="en-US" baseline="0" dirty="0" smtClean="0"/>
              <a:t> type</a:t>
            </a:r>
            <a:endParaRPr lang="en-US" dirty="0"/>
          </a:p>
        </p:txBody>
      </p:sp>
      <p:sp>
        <p:nvSpPr>
          <p:cNvPr id="4" name="Slide Number Placeholder 3"/>
          <p:cNvSpPr>
            <a:spLocks noGrp="1"/>
          </p:cNvSpPr>
          <p:nvPr>
            <p:ph type="sldNum" sz="quarter" idx="10"/>
          </p:nvPr>
        </p:nvSpPr>
        <p:spPr/>
        <p:txBody>
          <a:bodyPr/>
          <a:lstStyle/>
          <a:p>
            <a:fld id="{6A0E5043-F1D3-4DBB-BE5C-D1DA0412B1F9}" type="slidenum">
              <a:rPr lang="en-US" smtClean="0"/>
              <a:pPr/>
              <a:t>43</a:t>
            </a:fld>
            <a:endParaRPr lang="en-US" dirty="0"/>
          </a:p>
        </p:txBody>
      </p:sp>
    </p:spTree>
    <p:extLst>
      <p:ext uri="{BB962C8B-B14F-4D97-AF65-F5344CB8AC3E}">
        <p14:creationId xmlns:p14="http://schemas.microsoft.com/office/powerpoint/2010/main" val="3254783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a:buNone/>
            </a:pPr>
            <a:r>
              <a:rPr lang="en-US" sz="1400" b="0" dirty="0" smtClean="0">
                <a:solidFill>
                  <a:srgbClr val="008000"/>
                </a:solidFill>
                <a:latin typeface="Courier New"/>
                <a:ea typeface="Calibri"/>
                <a:cs typeface="Times New Roman"/>
                <a:sym typeface="Wingdings" pitchFamily="2" charset="2"/>
              </a:rPr>
              <a:t>-&gt; PpRowId: </a:t>
            </a:r>
            <a:r>
              <a:rPr lang="en-US" sz="1400" b="0" dirty="0" smtClean="0">
                <a:solidFill>
                  <a:srgbClr val="008000"/>
                </a:solidFill>
                <a:latin typeface="Courier New"/>
                <a:ea typeface="Calibri"/>
                <a:cs typeface="Times New Roman"/>
              </a:rPr>
              <a:t>You can use ObjectId or </a:t>
            </a:r>
            <a:r>
              <a:rPr lang="en-US" sz="1400" b="0" dirty="0" err="1" smtClean="0">
                <a:solidFill>
                  <a:srgbClr val="008000"/>
                </a:solidFill>
                <a:latin typeface="Courier New"/>
                <a:ea typeface="Calibri"/>
                <a:cs typeface="Times New Roman"/>
              </a:rPr>
              <a:t>PpObjectId</a:t>
            </a:r>
            <a:endParaRPr lang="en-US" sz="1400" b="0" dirty="0" smtClean="0">
              <a:solidFill>
                <a:srgbClr val="008000"/>
              </a:solidFill>
              <a:latin typeface="Courier New"/>
              <a:ea typeface="Calibri"/>
              <a:cs typeface="Times New Roman"/>
            </a:endParaRPr>
          </a:p>
          <a:p>
            <a:r>
              <a:rPr lang="en-US" sz="1400" b="0" dirty="0" smtClean="0">
                <a:solidFill>
                  <a:srgbClr val="008000"/>
                </a:solidFill>
                <a:latin typeface="Courier New"/>
                <a:ea typeface="Calibri"/>
                <a:cs typeface="Times New Roman"/>
              </a:rPr>
              <a:t>PpRowId</a:t>
            </a:r>
            <a:r>
              <a:rPr lang="en-US" sz="1400" b="0" baseline="0" dirty="0" smtClean="0">
                <a:solidFill>
                  <a:srgbClr val="008000"/>
                </a:solidFill>
                <a:latin typeface="Courier New"/>
                <a:ea typeface="Calibri"/>
                <a:cs typeface="Times New Roman"/>
              </a:rPr>
              <a:t> -&gt; </a:t>
            </a:r>
            <a:r>
              <a:rPr lang="en-US" sz="1400" kern="1200" dirty="0" smtClean="0">
                <a:solidFill>
                  <a:schemeClr val="tx1"/>
                </a:solidFill>
                <a:latin typeface="+mn-lt"/>
                <a:ea typeface="+mn-ea"/>
                <a:cs typeface="+mn-cs"/>
              </a:rPr>
              <a:t>NOTE: It returns a COLLECTION of </a:t>
            </a:r>
            <a:r>
              <a:rPr lang="en-US" sz="1400" kern="1200" dirty="0" err="1" smtClean="0">
                <a:solidFill>
                  <a:schemeClr val="tx1"/>
                </a:solidFill>
                <a:latin typeface="+mn-lt"/>
                <a:ea typeface="+mn-ea"/>
                <a:cs typeface="+mn-cs"/>
              </a:rPr>
              <a:t>AcPpObjectId</a:t>
            </a:r>
            <a:r>
              <a:rPr lang="en-US" sz="1400" kern="1200" dirty="0" smtClean="0">
                <a:solidFill>
                  <a:schemeClr val="tx1"/>
                </a:solidFill>
                <a:latin typeface="+mn-lt"/>
                <a:ea typeface="+mn-ea"/>
                <a:cs typeface="+mn-cs"/>
              </a:rPr>
              <a:t>! I.e., multiple </a:t>
            </a:r>
            <a:r>
              <a:rPr lang="en-US" sz="1400" kern="1200" dirty="0" err="1" smtClean="0">
                <a:solidFill>
                  <a:schemeClr val="tx1"/>
                </a:solidFill>
                <a:latin typeface="+mn-lt"/>
                <a:ea typeface="+mn-ea"/>
                <a:cs typeface="+mn-cs"/>
              </a:rPr>
              <a:t>ObjectIds</a:t>
            </a:r>
            <a:r>
              <a:rPr lang="en-US" sz="1400" kern="1200" dirty="0" smtClean="0">
                <a:solidFill>
                  <a:schemeClr val="tx1"/>
                </a:solidFill>
                <a:latin typeface="+mn-lt"/>
                <a:ea typeface="+mn-ea"/>
                <a:cs typeface="+mn-cs"/>
              </a:rPr>
              <a:t> may be linked to a single </a:t>
            </a:r>
            <a:r>
              <a:rPr lang="en-US" sz="1400" kern="1200" dirty="0" err="1" smtClean="0">
                <a:solidFill>
                  <a:schemeClr val="tx1"/>
                </a:solidFill>
                <a:latin typeface="+mn-lt"/>
                <a:ea typeface="+mn-ea"/>
                <a:cs typeface="+mn-cs"/>
              </a:rPr>
              <a:t>RowID</a:t>
            </a:r>
            <a:endParaRPr lang="en-US" sz="1400" b="0" dirty="0" smtClean="0">
              <a:solidFill>
                <a:srgbClr val="008000"/>
              </a:solidFill>
              <a:latin typeface="Courier New"/>
              <a:ea typeface="Calibri"/>
              <a:cs typeface="Times New Roman"/>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44</a:t>
            </a:fld>
            <a:endParaRPr lang="en-US" dirty="0"/>
          </a:p>
        </p:txBody>
      </p:sp>
    </p:spTree>
    <p:extLst>
      <p:ext uri="{BB962C8B-B14F-4D97-AF65-F5344CB8AC3E}">
        <p14:creationId xmlns:p14="http://schemas.microsoft.com/office/powerpoint/2010/main" val="2691741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use the </a:t>
            </a:r>
            <a:r>
              <a:rPr lang="en-US" dirty="0" err="1" smtClean="0"/>
              <a:t>Datalinks</a:t>
            </a:r>
            <a:r>
              <a:rPr lang="en-US" baseline="0" dirty="0" smtClean="0"/>
              <a:t> Manager, again</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45</a:t>
            </a:fld>
            <a:endParaRPr lang="en-US" dirty="0"/>
          </a:p>
        </p:txBody>
      </p:sp>
    </p:spTree>
    <p:extLst>
      <p:ext uri="{BB962C8B-B14F-4D97-AF65-F5344CB8AC3E}">
        <p14:creationId xmlns:p14="http://schemas.microsoft.com/office/powerpoint/2010/main" val="2082874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Just for your information</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46</a:t>
            </a:fld>
            <a:endParaRPr lang="en-US" dirty="0"/>
          </a:p>
        </p:txBody>
      </p:sp>
    </p:spTree>
    <p:extLst>
      <p:ext uri="{BB962C8B-B14F-4D97-AF65-F5344CB8AC3E}">
        <p14:creationId xmlns:p14="http://schemas.microsoft.com/office/powerpoint/2010/main" val="3492413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understand</a:t>
            </a:r>
            <a:r>
              <a:rPr lang="en-US" baseline="0" dirty="0" smtClean="0"/>
              <a:t> the data structure with the layers.</a:t>
            </a:r>
          </a:p>
          <a:p>
            <a:endParaRPr lang="en-US" baseline="0" dirty="0" smtClean="0"/>
          </a:p>
          <a:p>
            <a:r>
              <a:rPr lang="en-US" baseline="0" dirty="0" smtClean="0"/>
              <a:t>First we have the AutoCAD APIs with its transaction and the object IDs of each graphical entity. Second there is a Plant 3D layer, which also have </a:t>
            </a:r>
            <a:r>
              <a:rPr lang="en-US" baseline="0" dirty="0" err="1" smtClean="0"/>
              <a:t>have</a:t>
            </a:r>
            <a:r>
              <a:rPr lang="en-US" baseline="0" dirty="0" smtClean="0"/>
              <a:t> </a:t>
            </a:r>
            <a:r>
              <a:rPr lang="en-US" baseline="0" dirty="0" err="1" smtClean="0"/>
              <a:t>ObjectID</a:t>
            </a:r>
            <a:r>
              <a:rPr lang="en-US" baseline="0" dirty="0" smtClean="0"/>
              <a:t>, but also </a:t>
            </a:r>
            <a:r>
              <a:rPr lang="en-US" baseline="0" dirty="0" err="1" smtClean="0"/>
              <a:t>PpObjectId</a:t>
            </a:r>
            <a:r>
              <a:rPr lang="en-US" baseline="0" dirty="0" smtClean="0"/>
              <a:t> and </a:t>
            </a:r>
            <a:r>
              <a:rPr lang="en-US" baseline="0" dirty="0" err="1" smtClean="0"/>
              <a:t>RowId</a:t>
            </a:r>
            <a:r>
              <a:rPr lang="en-US" baseline="0" dirty="0" smtClean="0"/>
              <a:t>. This basically play as a connection to the next layer, the </a:t>
            </a:r>
            <a:r>
              <a:rPr lang="en-US" baseline="0" dirty="0" err="1" smtClean="0"/>
              <a:t>PnPDataObjects</a:t>
            </a:r>
            <a:r>
              <a:rPr lang="en-US" baseline="0" dirty="0" smtClean="0"/>
              <a:t> with the same Row Id. One interesting point: this </a:t>
            </a:r>
            <a:r>
              <a:rPr lang="en-US" baseline="0" dirty="0" err="1" smtClean="0"/>
              <a:t>PnPDataObjects</a:t>
            </a:r>
            <a:r>
              <a:rPr lang="en-US" baseline="0" dirty="0" smtClean="0"/>
              <a:t> is available outside AutoCAD, meaning it can run as a out-of-process library.</a:t>
            </a:r>
          </a:p>
          <a:p>
            <a:endParaRPr lang="en-US" baseline="0" dirty="0" smtClean="0"/>
          </a:p>
          <a:p>
            <a:r>
              <a:rPr lang="en-US" baseline="0" dirty="0" smtClean="0"/>
              <a:t>In fact these layers can transfer and communicate with each other. </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47</a:t>
            </a:fld>
            <a:endParaRPr lang="en-US" dirty="0"/>
          </a:p>
        </p:txBody>
      </p:sp>
    </p:spTree>
    <p:extLst>
      <p:ext uri="{BB962C8B-B14F-4D97-AF65-F5344CB8AC3E}">
        <p14:creationId xmlns:p14="http://schemas.microsoft.com/office/powerpoint/2010/main" val="3688977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0E5043-F1D3-4DBB-BE5C-D1DA0412B1F9}" type="slidenum">
              <a:rPr lang="en-US" smtClean="0"/>
              <a:pPr/>
              <a:t>48</a:t>
            </a:fld>
            <a:endParaRPr lang="en-US" dirty="0"/>
          </a:p>
        </p:txBody>
      </p:sp>
    </p:spTree>
    <p:extLst>
      <p:ext uri="{BB962C8B-B14F-4D97-AF65-F5344CB8AC3E}">
        <p14:creationId xmlns:p14="http://schemas.microsoft.com/office/powerpoint/2010/main" val="2797076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50</a:t>
            </a:fld>
            <a:endParaRPr lang="en-US" dirty="0"/>
          </a:p>
        </p:txBody>
      </p:sp>
    </p:spTree>
    <p:extLst>
      <p:ext uri="{BB962C8B-B14F-4D97-AF65-F5344CB8AC3E}">
        <p14:creationId xmlns:p14="http://schemas.microsoft.com/office/powerpoint/2010/main" val="1033215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Catalogs contain available content across projects.</a:t>
            </a:r>
          </a:p>
          <a:p>
            <a:r>
              <a:rPr lang="en-US" dirty="0" smtClean="0"/>
              <a:t>Specs are project specific and contain a subset of the content (i.e. subset of catalog). “Spec driven piping design.”</a:t>
            </a:r>
          </a:p>
          <a:p>
            <a:r>
              <a:rPr lang="en-US" dirty="0" smtClean="0"/>
              <a:t>Parts are placed into project from specs.</a:t>
            </a:r>
          </a:p>
          <a:p>
            <a:endParaRPr lang="en-US" dirty="0" smtClean="0"/>
          </a:p>
          <a:p>
            <a:r>
              <a:rPr lang="en-US" dirty="0" smtClean="0"/>
              <a:t>Equipment and non-spec parts are “special” and do not come in from specs. </a:t>
            </a:r>
            <a:endParaRPr lang="en-GB"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54</a:t>
            </a:fld>
            <a:endParaRPr lang="en-US" dirty="0"/>
          </a:p>
        </p:txBody>
      </p:sp>
    </p:spTree>
    <p:extLst>
      <p:ext uri="{BB962C8B-B14F-4D97-AF65-F5344CB8AC3E}">
        <p14:creationId xmlns:p14="http://schemas.microsoft.com/office/powerpoint/2010/main" val="192544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9</a:t>
            </a:fld>
            <a:endParaRPr lang="en-US" dirty="0"/>
          </a:p>
        </p:txBody>
      </p:sp>
    </p:spTree>
    <p:extLst>
      <p:ext uri="{BB962C8B-B14F-4D97-AF65-F5344CB8AC3E}">
        <p14:creationId xmlns:p14="http://schemas.microsoft.com/office/powerpoint/2010/main" val="2130270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59</a:t>
            </a:fld>
            <a:endParaRPr lang="en-US" dirty="0"/>
          </a:p>
        </p:txBody>
      </p:sp>
    </p:spTree>
    <p:extLst>
      <p:ext uri="{BB962C8B-B14F-4D97-AF65-F5344CB8AC3E}">
        <p14:creationId xmlns:p14="http://schemas.microsoft.com/office/powerpoint/2010/main" val="12391655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0E5043-F1D3-4DBB-BE5C-D1DA0412B1F9}" type="slidenum">
              <a:rPr lang="en-US" smtClean="0"/>
              <a:pPr/>
              <a:t>60</a:t>
            </a:fld>
            <a:endParaRPr lang="en-US" dirty="0"/>
          </a:p>
        </p:txBody>
      </p:sp>
    </p:spTree>
    <p:extLst>
      <p:ext uri="{BB962C8B-B14F-4D97-AF65-F5344CB8AC3E}">
        <p14:creationId xmlns:p14="http://schemas.microsoft.com/office/powerpoint/2010/main" val="1389371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74" eaLnBrk="0" hangingPunct="0">
              <a:defRPr/>
            </a:pPr>
            <a:r>
              <a:rPr lang="en-US" i="0" baseline="0" dirty="0" smtClean="0"/>
              <a:t>"Please, copy the materials to your disk C:"</a:t>
            </a:r>
          </a:p>
        </p:txBody>
      </p:sp>
      <p:sp>
        <p:nvSpPr>
          <p:cNvPr id="4" name="Slide Number Placeholder 3"/>
          <p:cNvSpPr>
            <a:spLocks noGrp="1"/>
          </p:cNvSpPr>
          <p:nvPr>
            <p:ph type="sldNum" sz="quarter" idx="10"/>
          </p:nvPr>
        </p:nvSpPr>
        <p:spPr/>
        <p:txBody>
          <a:bodyPr/>
          <a:lstStyle/>
          <a:p>
            <a:pPr>
              <a:defRPr/>
            </a:pPr>
            <a:fld id="{C8B0AF00-0348-4E45-849B-63A01593637C}" type="slidenum">
              <a:rPr lang="en-US" smtClean="0"/>
              <a:pPr>
                <a:defRPr/>
              </a:pPr>
              <a:t>10</a:t>
            </a:fld>
            <a:endParaRPr lang="en-US"/>
          </a:p>
        </p:txBody>
      </p:sp>
    </p:spTree>
    <p:extLst>
      <p:ext uri="{BB962C8B-B14F-4D97-AF65-F5344CB8AC3E}">
        <p14:creationId xmlns:p14="http://schemas.microsoft.com/office/powerpoint/2010/main" val="4080618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"Managed" means ".NET"</a:t>
            </a:r>
          </a:p>
          <a:p>
            <a:r>
              <a:rPr lang="en-US" dirty="0" smtClean="0"/>
              <a:t>"Unmanaged" </a:t>
            </a:r>
            <a:r>
              <a:rPr lang="en-US" smtClean="0"/>
              <a:t>means</a:t>
            </a:r>
            <a:r>
              <a:rPr lang="en-US" baseline="0" smtClean="0"/>
              <a:t> "not .NET"</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11</a:t>
            </a:fld>
            <a:endParaRPr lang="en-US" dirty="0"/>
          </a:p>
        </p:txBody>
      </p:sp>
    </p:spTree>
    <p:extLst>
      <p:ext uri="{BB962C8B-B14F-4D97-AF65-F5344CB8AC3E}">
        <p14:creationId xmlns:p14="http://schemas.microsoft.com/office/powerpoint/2010/main" val="195805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300091" rtl="0" eaLnBrk="1" fontAlgn="base" latinLnBrk="0" hangingPunct="1">
              <a:lnSpc>
                <a:spcPct val="100000"/>
              </a:lnSpc>
              <a:spcBef>
                <a:spcPct val="30000"/>
              </a:spcBef>
              <a:spcAft>
                <a:spcPct val="0"/>
              </a:spcAft>
              <a:buClrTx/>
              <a:buSzTx/>
              <a:buFontTx/>
              <a:buNone/>
              <a:tabLst/>
              <a:defRPr/>
            </a:pPr>
            <a:r>
              <a:rPr lang="en-US" dirty="0" smtClean="0">
                <a:latin typeface="Times New Roman" pitchFamily="18" charset="0"/>
                <a:ea typeface="DFKai-SB" pitchFamily="65" charset="-120"/>
                <a:cs typeface="Times New Roman" pitchFamily="18" charset="0"/>
              </a:rPr>
              <a:t>The </a:t>
            </a:r>
            <a:r>
              <a:rPr lang="en-US" dirty="0" err="1" smtClean="0">
                <a:latin typeface="Times New Roman" pitchFamily="18" charset="0"/>
                <a:ea typeface="DFKai-SB" pitchFamily="65" charset="-120"/>
                <a:cs typeface="Times New Roman" pitchFamily="18" charset="0"/>
              </a:rPr>
              <a:t>Dev.Guide</a:t>
            </a:r>
            <a:r>
              <a:rPr lang="en-US" baseline="0" dirty="0" smtClean="0">
                <a:latin typeface="Times New Roman" pitchFamily="18" charset="0"/>
                <a:ea typeface="DFKai-SB" pitchFamily="65" charset="-120"/>
                <a:cs typeface="Times New Roman" pitchFamily="18" charset="0"/>
              </a:rPr>
              <a:t> recommends to unpack to the ObjectARX folder</a:t>
            </a:r>
            <a:endParaRPr lang="en-US" i="1" dirty="0" smtClean="0"/>
          </a:p>
          <a:p>
            <a:pPr marL="0" marR="0" indent="0" algn="l" defTabSz="1300091" rtl="0" eaLnBrk="1" fontAlgn="base" latinLnBrk="0" hangingPunct="1">
              <a:lnSpc>
                <a:spcPct val="100000"/>
              </a:lnSpc>
              <a:spcBef>
                <a:spcPct val="30000"/>
              </a:spcBef>
              <a:spcAft>
                <a:spcPct val="0"/>
              </a:spcAft>
              <a:buClrTx/>
              <a:buSzTx/>
              <a:buFontTx/>
              <a:buNone/>
              <a:tabLst/>
              <a:defRPr/>
            </a:pPr>
            <a:r>
              <a:rPr lang="en-US" i="1" dirty="0" smtClean="0"/>
              <a:t>[Show the folders]</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a:t>
            </a:fld>
            <a:endParaRPr lang="en-US" dirty="0"/>
          </a:p>
        </p:txBody>
      </p:sp>
    </p:spTree>
    <p:extLst>
      <p:ext uri="{BB962C8B-B14F-4D97-AF65-F5344CB8AC3E}">
        <p14:creationId xmlns:p14="http://schemas.microsoft.com/office/powerpoint/2010/main" val="248837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Plant SDK Developer Guide not only teaches</a:t>
            </a:r>
            <a:r>
              <a:rPr lang="en-US" baseline="0" dirty="0" smtClean="0"/>
              <a:t> </a:t>
            </a:r>
            <a:r>
              <a:rPr lang="en-US" dirty="0" smtClean="0"/>
              <a:t>you how to create your add-ins, importantly  it has many code snippets demonstrating usage of some of those APIs.</a:t>
            </a:r>
          </a:p>
          <a:p>
            <a:pPr eaLnBrk="1" hangingPunct="1"/>
            <a:r>
              <a:rPr lang="en-US" dirty="0" smtClean="0"/>
              <a:t>The</a:t>
            </a:r>
            <a:r>
              <a:rPr lang="en-US" baseline="0" dirty="0" smtClean="0"/>
              <a:t> Reference describes the classes and methods of the API.</a:t>
            </a:r>
          </a:p>
          <a:p>
            <a:pPr eaLnBrk="1" hangingPunct="1"/>
            <a:r>
              <a:rPr lang="en-US" baseline="0" dirty="0" smtClean="0"/>
              <a:t>Who drives the documentation? – You, partners! – Ask more from us.</a:t>
            </a:r>
            <a:endParaRPr lang="en-US" dirty="0" smtClean="0"/>
          </a:p>
        </p:txBody>
      </p:sp>
      <p:sp>
        <p:nvSpPr>
          <p:cNvPr id="4" name="Slide Number Placeholder 3"/>
          <p:cNvSpPr>
            <a:spLocks noGrp="1"/>
          </p:cNvSpPr>
          <p:nvPr>
            <p:ph type="sldNum" sz="quarter" idx="5"/>
          </p:nvPr>
        </p:nvSpPr>
        <p:spPr/>
        <p:txBody>
          <a:bodyPr/>
          <a:lstStyle/>
          <a:p>
            <a:pPr>
              <a:defRPr/>
            </a:pPr>
            <a:fld id="{9B106670-A584-4C88-A36B-A6EFF807F163}" type="slidenum">
              <a:rPr lang="en-US" smtClean="0"/>
              <a:pPr>
                <a:defRPr/>
              </a:pPr>
              <a:t>14</a:t>
            </a:fld>
            <a:endParaRPr lang="en-US" dirty="0"/>
          </a:p>
        </p:txBody>
      </p:sp>
    </p:spTree>
    <p:extLst>
      <p:ext uri="{BB962C8B-B14F-4D97-AF65-F5344CB8AC3E}">
        <p14:creationId xmlns:p14="http://schemas.microsoft.com/office/powerpoint/2010/main" val="1995237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p:txBody>
          <a:bodyPr/>
          <a:lstStyle/>
          <a:p>
            <a:pPr>
              <a:defRPr/>
            </a:pPr>
            <a:fld id="{E0B6769F-1A44-48B8-8C32-41E1BF8A8F7A}" type="slidenum">
              <a:rPr lang="en-US" smtClean="0"/>
              <a:pPr>
                <a:defRPr/>
              </a:pPr>
              <a:t>15</a:t>
            </a:fld>
            <a:endParaRPr lang="en-US" smtClean="0"/>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55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i="1" dirty="0" smtClean="0"/>
              <a:t>[Show the folders]</a:t>
            </a:r>
          </a:p>
          <a:p>
            <a:pPr marL="0" marR="0" indent="0" algn="l" defTabSz="909638" rtl="0" eaLnBrk="1" fontAlgn="base" latinLnBrk="0" hangingPunct="1">
              <a:lnSpc>
                <a:spcPct val="100000"/>
              </a:lnSpc>
              <a:spcBef>
                <a:spcPct val="30000"/>
              </a:spcBef>
              <a:spcAft>
                <a:spcPct val="0"/>
              </a:spcAft>
              <a:buClrTx/>
              <a:buSzTx/>
              <a:buFontTx/>
              <a:buNone/>
              <a:tabLst/>
              <a:defRPr/>
            </a:pPr>
            <a:r>
              <a:rPr lang="en-US" dirty="0" smtClean="0"/>
              <a:t>PipingValidation does not seem</a:t>
            </a:r>
            <a:r>
              <a:rPr lang="en-US" baseline="0" dirty="0" smtClean="0"/>
              <a:t> to be working?</a:t>
            </a:r>
            <a:endParaRPr lang="ru-RU" dirty="0" smtClean="0"/>
          </a:p>
          <a:p>
            <a:pPr marL="0" marR="0" indent="0" algn="l" defTabSz="909638" rtl="0" eaLnBrk="1" fontAlgn="base" latinLnBrk="0" hangingPunct="1">
              <a:lnSpc>
                <a:spcPct val="100000"/>
              </a:lnSpc>
              <a:spcBef>
                <a:spcPct val="30000"/>
              </a:spcBef>
              <a:spcAft>
                <a:spcPct val="0"/>
              </a:spcAft>
              <a:buClrTx/>
              <a:buSzTx/>
              <a:buFontTx/>
              <a:buNone/>
              <a:tabLst/>
              <a:defRPr/>
            </a:pPr>
            <a:r>
              <a:rPr lang="en-US" dirty="0" smtClean="0"/>
              <a:t>Knowledgebase – for ADN partners only</a:t>
            </a:r>
            <a:endParaRPr lang="ru-RU" dirty="0" smtClean="0"/>
          </a:p>
        </p:txBody>
      </p:sp>
    </p:spTree>
    <p:extLst>
      <p:ext uri="{BB962C8B-B14F-4D97-AF65-F5344CB8AC3E}">
        <p14:creationId xmlns:p14="http://schemas.microsoft.com/office/powerpoint/2010/main" val="193945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2426765"/>
            <a:ext cx="16257588" cy="4088336"/>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102006" tIns="51003" rIns="102006" bIns="51003" anchor="ctr"/>
          <a:lstStyle/>
          <a:p>
            <a:pPr algn="ctr" defTabSz="906735" fontAlgn="auto">
              <a:spcBef>
                <a:spcPts val="0"/>
              </a:spcBef>
              <a:spcAft>
                <a:spcPts val="0"/>
              </a:spcAft>
              <a:defRPr/>
            </a:pPr>
            <a:endParaRPr lang="en-US">
              <a:latin typeface="Frutiger Next LT W1G" pitchFamily="34" charset="0"/>
            </a:endParaRPr>
          </a:p>
        </p:txBody>
      </p:sp>
      <p:sp>
        <p:nvSpPr>
          <p:cNvPr id="9" name="Text Placeholder 2"/>
          <p:cNvSpPr>
            <a:spLocks noGrp="1"/>
          </p:cNvSpPr>
          <p:nvPr>
            <p:ph type="body" sz="quarter" idx="10" hasCustomPrompt="1"/>
          </p:nvPr>
        </p:nvSpPr>
        <p:spPr>
          <a:xfrm>
            <a:off x="812881" y="3090723"/>
            <a:ext cx="9596241" cy="1606783"/>
          </a:xfrm>
          <a:prstGeom prst="rect">
            <a:avLst/>
          </a:prstGeom>
        </p:spPr>
        <p:txBody>
          <a:bodyPr lIns="0" tIns="0" rIns="0" bIns="0">
            <a:noAutofit/>
          </a:bodyPr>
          <a:lstStyle>
            <a:lvl1pPr marL="0" indent="0">
              <a:spcBef>
                <a:spcPts val="0"/>
              </a:spcBef>
              <a:buNone/>
              <a:defRPr sz="4500"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812885" y="4711735"/>
            <a:ext cx="9596237" cy="571263"/>
          </a:xfrm>
          <a:prstGeom prst="rect">
            <a:avLst/>
          </a:prstGeom>
        </p:spPr>
        <p:txBody>
          <a:bodyPr lIns="0" tIns="0" rIns="0" bIns="0">
            <a:noAutofit/>
          </a:bodyPr>
          <a:lstStyle>
            <a:lvl1pPr marL="0" indent="0">
              <a:spcBef>
                <a:spcPts val="0"/>
              </a:spcBef>
              <a:buNone/>
              <a:defRPr sz="32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812881" y="5282999"/>
            <a:ext cx="9596241" cy="406601"/>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Title</a:t>
            </a:r>
            <a:endParaRPr lang="en-US" dirty="0"/>
          </a:p>
        </p:txBody>
      </p:sp>
    </p:spTree>
    <p:extLst>
      <p:ext uri="{BB962C8B-B14F-4D97-AF65-F5344CB8AC3E}">
        <p14:creationId xmlns:p14="http://schemas.microsoft.com/office/powerpoint/2010/main" val="4045734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73471" y="341377"/>
            <a:ext cx="14165255" cy="1328305"/>
          </a:xfrm>
          <a:prstGeom prst="rect">
            <a:avLst/>
          </a:prstGeo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1273471" y="2011680"/>
            <a:ext cx="14165255" cy="6278880"/>
          </a:xfrm>
          <a:prstGeom prst="rect">
            <a:avLst/>
          </a:prstGeom>
        </p:spPr>
        <p:txBody>
          <a:bodyPr/>
          <a:lstStyle>
            <a:lvl1pPr>
              <a:spcBef>
                <a:spcPts val="1687"/>
              </a:spcBef>
              <a:defRPr/>
            </a:lvl1pPr>
            <a:lvl2pPr>
              <a:spcBef>
                <a:spcPts val="1125"/>
              </a:spcBef>
              <a:defRPr/>
            </a:lvl2pPr>
            <a:lvl3pPr>
              <a:spcBef>
                <a:spcPts val="562"/>
              </a:spcBef>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638424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73471" y="341377"/>
            <a:ext cx="14165255" cy="1328305"/>
          </a:xfrm>
          <a:prstGeom prst="rect">
            <a:avLst/>
          </a:prstGeom>
        </p:spPr>
        <p:txBody>
          <a:bodyPr/>
          <a:lstStyle/>
          <a:p>
            <a:r>
              <a:rPr lang="en-US" smtClean="0"/>
              <a:t>Click to edit Master title style</a:t>
            </a:r>
            <a:endParaRPr lang="en-US"/>
          </a:p>
        </p:txBody>
      </p:sp>
      <p:sp>
        <p:nvSpPr>
          <p:cNvPr id="9" name="Content Placeholder 8"/>
          <p:cNvSpPr>
            <a:spLocks noGrp="1"/>
          </p:cNvSpPr>
          <p:nvPr>
            <p:ph sz="quarter" idx="10"/>
          </p:nvPr>
        </p:nvSpPr>
        <p:spPr>
          <a:xfrm>
            <a:off x="754087" y="2013882"/>
            <a:ext cx="7232365" cy="628159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8224007" y="2013882"/>
            <a:ext cx="7236174" cy="628445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57271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49110" y="3688557"/>
            <a:ext cx="14022388" cy="1766887"/>
          </a:xfrm>
          <a:prstGeom prst="rect">
            <a:avLst/>
          </a:prstGeom>
        </p:spPr>
        <p:txBody>
          <a:bodyPr anchor="ct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58060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89379" y="8011208"/>
            <a:ext cx="15955485" cy="464783"/>
          </a:xfrm>
          <a:prstGeom prst="rect">
            <a:avLst/>
          </a:prstGeom>
        </p:spPr>
        <p:txBody>
          <a:bodyPr vert="horz" lIns="0" tIns="0" rIns="0" bIns="0" anchor="b" anchorCtr="0"/>
          <a:lstStyle>
            <a:lvl1pPr marL="0" indent="0">
              <a:buNone/>
              <a:defRPr lang="en-US" sz="1100"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12564031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93612" y="8011208"/>
            <a:ext cx="15955485" cy="464783"/>
          </a:xfrm>
          <a:prstGeom prst="rect">
            <a:avLst/>
          </a:prstGeom>
        </p:spPr>
        <p:txBody>
          <a:bodyPr vert="horz" lIns="0" tIns="0" rIns="0" bIns="0" anchor="b" anchorCtr="0"/>
          <a:lstStyle>
            <a:lvl1pPr marL="0" indent="0">
              <a:buNone/>
              <a:defRPr lang="en-US" sz="1100" smtClean="0">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13546358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610600"/>
          </a:xfrm>
          <a:prstGeom prst="rect">
            <a:avLst/>
          </a:prstGeom>
        </p:spPr>
        <p:txBody>
          <a:bodyPr anchor="ctr"/>
          <a:lstStyle>
            <a:lvl1pPr marL="0" indent="0" algn="ctr">
              <a:buNone/>
              <a:defRPr sz="14400"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2371569495"/>
      </p:ext>
    </p:extLst>
  </p:cSld>
  <p:clrMapOvr>
    <a:masterClrMapping/>
  </p:clrMapOvr>
  <p:transition/>
  <p:timing>
    <p:tnLst>
      <p:par>
        <p:cT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solidFill>
                  <a:schemeClr val="tx1"/>
                </a:solidFill>
                <a:latin typeface="Frutiger Next LT W1G" pitchFamily="34" charset="0"/>
                <a:cs typeface="Arial" pitchFamily="34" charset="0"/>
              </a:defRPr>
            </a:lvl1pPr>
            <a:lvl2pPr marL="1320817" indent="-457200">
              <a:buClr>
                <a:schemeClr val="accent4"/>
              </a:buClr>
              <a:buSzPct val="100000"/>
              <a:buFont typeface="Wingdings" charset="2"/>
              <a:buChar char="§"/>
              <a:defRPr sz="3600" b="0">
                <a:solidFill>
                  <a:schemeClr val="tx1"/>
                </a:solidFill>
                <a:latin typeface="Frutiger Next LT W1G" pitchFamily="34" charset="0"/>
                <a:cs typeface="Arial" pitchFamily="34" charset="0"/>
              </a:defRPr>
            </a:lvl2pPr>
            <a:lvl3pPr marL="2032025" indent="-411480">
              <a:buClr>
                <a:schemeClr val="accent4"/>
              </a:buClr>
              <a:buSzPct val="100000"/>
              <a:buFont typeface="Wingdings" charset="2"/>
              <a:buChar char="§"/>
              <a:defRPr sz="3200" b="0">
                <a:solidFill>
                  <a:schemeClr val="tx1"/>
                </a:solidFill>
                <a:latin typeface="Frutiger Next LT W1G" pitchFamily="34" charset="0"/>
                <a:cs typeface="Arial" pitchFamily="34" charset="0"/>
              </a:defRPr>
            </a:lvl3pPr>
            <a:lvl4pPr marL="2844836" indent="-365760">
              <a:buClr>
                <a:schemeClr val="accent4"/>
              </a:buClr>
              <a:buSzPct val="100000"/>
              <a:buFont typeface="Wingdings" charset="2"/>
              <a:buChar char="§"/>
              <a:defRPr sz="2700" b="0">
                <a:solidFill>
                  <a:schemeClr val="tx1"/>
                </a:solidFill>
                <a:latin typeface="Frutiger Next LT W1G" pitchFamily="34" charset="0"/>
                <a:cs typeface="Arial" pitchFamily="34" charset="0"/>
              </a:defRPr>
            </a:lvl4pPr>
            <a:lvl5pPr marL="3657646" indent="-320040">
              <a:buClr>
                <a:schemeClr val="accent4"/>
              </a:buClr>
              <a:buSzPct val="100000"/>
              <a:buFont typeface="Wingdings" charset="2"/>
              <a:buChar char="§"/>
              <a:defRPr sz="2400" b="0">
                <a:solidFill>
                  <a:schemeClr val="tx1"/>
                </a:solidFill>
                <a:latin typeface="Frutiger Next LT W1G"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4"/>
                </a:solidFill>
                <a:latin typeface="Frutiger Next LT W1G"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095554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4"/>
                </a:solidFill>
                <a:latin typeface="Frutiger Next LT W1G" pitchFamily="34" charset="0"/>
                <a:cs typeface="Arial" pitchFamily="34" charset="0"/>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609608" lvl="0" indent="-502920">
              <a:buClr>
                <a:schemeClr val="accent4"/>
              </a:buClr>
              <a:buSzPct val="100000"/>
            </a:pPr>
            <a:r>
              <a:rPr lang="en-US" dirty="0" smtClean="0"/>
              <a:t>Click to edit Master text styles</a:t>
            </a:r>
          </a:p>
          <a:p>
            <a:pPr lvl="1" indent="-457200">
              <a:buClr>
                <a:schemeClr val="accent4"/>
              </a:buClr>
              <a:buSzPct val="100000"/>
            </a:pPr>
            <a:r>
              <a:rPr lang="en-US" dirty="0" smtClean="0"/>
              <a:t>Second level</a:t>
            </a:r>
          </a:p>
          <a:p>
            <a:pPr lvl="2" indent="-411480">
              <a:buClr>
                <a:schemeClr val="accent4"/>
              </a:buClr>
              <a:buSzPct val="100000"/>
            </a:pPr>
            <a:r>
              <a:rPr lang="en-US" dirty="0" smtClean="0"/>
              <a:t>Third level</a:t>
            </a:r>
          </a:p>
          <a:p>
            <a:pPr lvl="3" indent="-365760">
              <a:buClr>
                <a:schemeClr val="accent4"/>
              </a:buClr>
              <a:buSzPct val="100000"/>
            </a:pPr>
            <a:r>
              <a:rPr lang="en-US" dirty="0" smtClean="0"/>
              <a:t>Fourth level</a:t>
            </a:r>
          </a:p>
          <a:p>
            <a:pPr lvl="4" indent="-320040">
              <a:buClr>
                <a:schemeClr val="accent4"/>
              </a:buClr>
              <a:buSzPct val="100000"/>
            </a:pPr>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atin typeface="Frutiger Next LT W1G" pitchFamily="34" charset="0"/>
                <a:cs typeface="Arial" pitchFamily="34" charset="0"/>
              </a:defRPr>
            </a:lvl1pPr>
            <a:lvl2pPr marL="1320817" indent="-457200">
              <a:buClr>
                <a:schemeClr val="accent4"/>
              </a:buClr>
              <a:buSzPct val="100000"/>
              <a:buFont typeface="Wingdings" charset="2"/>
              <a:buChar char="§"/>
              <a:defRPr sz="3600" b="0">
                <a:solidFill>
                  <a:schemeClr val="tx1"/>
                </a:solidFill>
                <a:latin typeface="Frutiger Next LT W1G" pitchFamily="34" charset="0"/>
                <a:cs typeface="Arial" pitchFamily="34" charset="0"/>
              </a:defRPr>
            </a:lvl2pPr>
            <a:lvl3pPr marL="2032025" indent="-411480">
              <a:buClr>
                <a:schemeClr val="accent4"/>
              </a:buClr>
              <a:buSzPct val="100000"/>
              <a:buFont typeface="Wingdings" charset="2"/>
              <a:buChar char="§"/>
              <a:defRPr sz="3200" b="0">
                <a:latin typeface="Frutiger Next LT W1G" pitchFamily="34" charset="0"/>
                <a:cs typeface="Arial" pitchFamily="34" charset="0"/>
              </a:defRPr>
            </a:lvl3pPr>
            <a:lvl4pPr marL="2844836" indent="-365760">
              <a:buClr>
                <a:schemeClr val="accent4"/>
              </a:buClr>
              <a:buSzPct val="100000"/>
              <a:buFont typeface="Wingdings" charset="2"/>
              <a:buChar char="§"/>
              <a:defRPr sz="2700" b="0">
                <a:latin typeface="Frutiger Next LT W1G" pitchFamily="34" charset="0"/>
                <a:cs typeface="Arial" pitchFamily="34" charset="0"/>
              </a:defRPr>
            </a:lvl4pPr>
            <a:lvl5pPr marL="3657646" indent="-320040">
              <a:buClr>
                <a:schemeClr val="accent4"/>
              </a:buClr>
              <a:buSzPct val="100000"/>
              <a:buFont typeface="Wingdings" charset="2"/>
              <a:buChar char="§"/>
              <a:defRPr sz="2400" b="0">
                <a:latin typeface="Frutiger Next LT W1G"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534588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dirty="0"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chemeClr val="accent4"/>
                </a:solidFill>
                <a:latin typeface="Frutiger Next LT W1G" pitchFamily="34" charset="0"/>
                <a:cs typeface="Arial" pitchFamily="34" charset="0"/>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609608" lvl="0" indent="-502920">
              <a:buClr>
                <a:schemeClr val="accent4"/>
              </a:buClr>
              <a:buSzPct val="100000"/>
            </a:pPr>
            <a:r>
              <a:rPr lang="en-US" dirty="0" smtClean="0"/>
              <a:t>Click to edit Master text styles</a:t>
            </a:r>
          </a:p>
          <a:p>
            <a:pPr lvl="1" indent="-457200">
              <a:buClr>
                <a:schemeClr val="accent4"/>
              </a:buClr>
              <a:buSzPct val="100000"/>
            </a:pPr>
            <a:r>
              <a:rPr lang="en-US" dirty="0" smtClean="0"/>
              <a:t>Second level</a:t>
            </a:r>
          </a:p>
          <a:p>
            <a:pPr lvl="2" indent="-411480">
              <a:buClr>
                <a:schemeClr val="accent4"/>
              </a:buClr>
              <a:buSzPct val="100000"/>
            </a:pPr>
            <a:r>
              <a:rPr lang="en-US" dirty="0" smtClean="0"/>
              <a:t>Third level</a:t>
            </a:r>
          </a:p>
          <a:p>
            <a:pPr lvl="3" indent="-365760">
              <a:buClr>
                <a:schemeClr val="accent4"/>
              </a:buClr>
              <a:buSzPct val="100000"/>
            </a:pPr>
            <a:r>
              <a:rPr lang="en-US" dirty="0" smtClean="0"/>
              <a:t>Fourth level</a:t>
            </a:r>
          </a:p>
          <a:p>
            <a:pPr lvl="4" indent="-320040">
              <a:buClr>
                <a:schemeClr val="accent4"/>
              </a:buClr>
              <a:buSzPct val="100000"/>
            </a:pPr>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dirty="0"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31773658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3816" y="3907848"/>
            <a:ext cx="14696861" cy="1328305"/>
          </a:xfrm>
          <a:prstGeom prst="rect">
            <a:avLst/>
          </a:prstGeom>
        </p:spPr>
        <p:txBody>
          <a:bodyPr lIns="0" tIns="0" rIns="0" bIns="0" anchor="ctr"/>
          <a:lstStyle>
            <a:lvl1pPr algn="ctr">
              <a:defRPr baseline="0">
                <a:solidFill>
                  <a:schemeClr val="accent4"/>
                </a:solidFill>
                <a:latin typeface="Frutiger Next LT W1G"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96628428"/>
      </p:ext>
    </p:extLst>
  </p:cSld>
  <p:clrMapOvr>
    <a:masterClrMapping/>
  </p:clrMapOvr>
  <p:transition/>
  <p:timing>
    <p:tnLst>
      <p:par>
        <p:cTn id="1" dur="indefinite" restart="never" nodeType="tmRoot"/>
      </p:par>
    </p:tnLst>
  </p:timing>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3816" y="365760"/>
            <a:ext cx="14696861" cy="1328305"/>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80502930"/>
      </p:ext>
    </p:extLst>
  </p:cSld>
  <p:clrMapOvr>
    <a:masterClrMapping/>
  </p:clrMapOvr>
  <p:transition/>
  <p:timing>
    <p:tnLst>
      <p:par>
        <p:cTn id="1" dur="indefinite" restart="never" nodeType="tmRoot"/>
      </p:par>
    </p:tnLst>
  </p:timing>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gs>
            <a:gs pos="100000">
              <a:schemeClr val="bg1">
                <a:lumMod val="65000"/>
                <a:alpha val="56000"/>
              </a:schemeClr>
            </a:gs>
            <a:gs pos="55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userDrawn="1"/>
        </p:nvSpPr>
        <p:spPr>
          <a:xfrm>
            <a:off x="0" y="8636000"/>
            <a:ext cx="16257588" cy="50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Frutiger Next LT W1G" pitchFamily="34" charset="0"/>
            </a:endParaRPr>
          </a:p>
        </p:txBody>
      </p:sp>
      <p:pic>
        <p:nvPicPr>
          <p:cNvPr id="3" name="Picture 4" descr="autodesk_logo_color_black_s.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4365288" y="8751888"/>
            <a:ext cx="16954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ussclpdwccrsr01.ads.autodesk.com\CORP\Events\AU\2014\AU2014_Logos\for_dam\autodesk-university-2014-logo\Autodesk-university-2014-logo-screen\ppt\Autodesk-university-2014-logo-1-line-color-black-screen-ppt.png"/>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r="84203" b="-8457"/>
          <a:stretch/>
        </p:blipFill>
        <p:spPr bwMode="auto">
          <a:xfrm>
            <a:off x="79000" y="8714331"/>
            <a:ext cx="398672" cy="38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28686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91" r:id="rId3"/>
    <p:sldLayoutId id="2147483690" r:id="rId4"/>
    <p:sldLayoutId id="2147483686" r:id="rId5"/>
    <p:sldLayoutId id="2147483687" r:id="rId6"/>
    <p:sldLayoutId id="2147483688" r:id="rId7"/>
    <p:sldLayoutId id="2147483692" r:id="rId8"/>
    <p:sldLayoutId id="2147483689" r:id="rId9"/>
    <p:sldLayoutId id="2147483693" r:id="rId10"/>
    <p:sldLayoutId id="2147483694" r:id="rId11"/>
    <p:sldLayoutId id="2147483695" r:id="rId12"/>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5263" y="8015288"/>
            <a:ext cx="15865475" cy="9382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04770" fontAlgn="auto">
              <a:spcAft>
                <a:spcPts val="0"/>
              </a:spcAft>
              <a:defRPr/>
            </a:pPr>
            <a:r>
              <a:rPr lang="en-US" sz="700"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700" dirty="0" smtClean="0">
                <a:solidFill>
                  <a:schemeClr val="tx1">
                    <a:lumMod val="65000"/>
                    <a:lumOff val="35000"/>
                  </a:schemeClr>
                </a:solidFill>
                <a:latin typeface="Frutiger Next LT W1G" pitchFamily="34" charset="0"/>
                <a:cs typeface="Arial"/>
              </a:rPr>
              <a:t>© 2013 Autodesk, Inc. All rights reserved.</a:t>
            </a:r>
          </a:p>
        </p:txBody>
      </p:sp>
      <p:pic>
        <p:nvPicPr>
          <p:cNvPr id="3075" name="Picture 2" descr="autodesk_logo_large_16x9.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933825" y="3343275"/>
            <a:ext cx="8637588"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2764615"/>
      </p:ext>
    </p:extLst>
  </p:cSld>
  <p:clrMap bg1="lt1" tx1="dk1" bg2="lt2" tx2="dk2" accent1="accent1" accent2="accent2" accent3="accent3" accent4="accent4" accent5="accent5" accent6="accent6" hlink="hlink" folHlink="folHlink"/>
  <p:sldLayoutIdLst>
    <p:sldLayoutId id="2147483682" r:id="rId1"/>
  </p:sldLayoutIdLst>
  <p:txStyles>
    <p:titleStyle>
      <a:lvl1pPr algn="ctr" defTabSz="509588" rtl="0" eaLnBrk="0" fontAlgn="base" hangingPunct="0">
        <a:spcBef>
          <a:spcPct val="0"/>
        </a:spcBef>
        <a:spcAft>
          <a:spcPct val="0"/>
        </a:spcAft>
        <a:defRPr sz="4900" kern="1200">
          <a:solidFill>
            <a:schemeClr val="tx1"/>
          </a:solidFill>
          <a:latin typeface="+mj-lt"/>
          <a:ea typeface="ＭＳ Ｐゴシック" charset="0"/>
          <a:cs typeface="ＭＳ Ｐゴシック" charset="0"/>
        </a:defRPr>
      </a:lvl1pPr>
      <a:lvl2pPr algn="ctr" defTabSz="509588" rtl="0" eaLnBrk="0" fontAlgn="base" hangingPunct="0">
        <a:spcBef>
          <a:spcPct val="0"/>
        </a:spcBef>
        <a:spcAft>
          <a:spcPct val="0"/>
        </a:spcAft>
        <a:defRPr sz="4900">
          <a:solidFill>
            <a:schemeClr val="tx1"/>
          </a:solidFill>
          <a:latin typeface="Calibri" charset="0"/>
          <a:ea typeface="ＭＳ Ｐゴシック" charset="0"/>
          <a:cs typeface="ＭＳ Ｐゴシック" charset="0"/>
        </a:defRPr>
      </a:lvl2pPr>
      <a:lvl3pPr algn="ctr" defTabSz="509588" rtl="0" eaLnBrk="0" fontAlgn="base" hangingPunct="0">
        <a:spcBef>
          <a:spcPct val="0"/>
        </a:spcBef>
        <a:spcAft>
          <a:spcPct val="0"/>
        </a:spcAft>
        <a:defRPr sz="4900">
          <a:solidFill>
            <a:schemeClr val="tx1"/>
          </a:solidFill>
          <a:latin typeface="Calibri" charset="0"/>
          <a:ea typeface="ＭＳ Ｐゴシック" charset="0"/>
          <a:cs typeface="ＭＳ Ｐゴシック" charset="0"/>
        </a:defRPr>
      </a:lvl3pPr>
      <a:lvl4pPr algn="ctr" defTabSz="509588" rtl="0" eaLnBrk="0" fontAlgn="base" hangingPunct="0">
        <a:spcBef>
          <a:spcPct val="0"/>
        </a:spcBef>
        <a:spcAft>
          <a:spcPct val="0"/>
        </a:spcAft>
        <a:defRPr sz="4900">
          <a:solidFill>
            <a:schemeClr val="tx1"/>
          </a:solidFill>
          <a:latin typeface="Calibri" charset="0"/>
          <a:ea typeface="ＭＳ Ｐゴシック" charset="0"/>
          <a:cs typeface="ＭＳ Ｐゴシック" charset="0"/>
        </a:defRPr>
      </a:lvl4pPr>
      <a:lvl5pPr algn="ctr" defTabSz="509588" rtl="0" eaLnBrk="0" fontAlgn="base" hangingPunct="0">
        <a:spcBef>
          <a:spcPct val="0"/>
        </a:spcBef>
        <a:spcAft>
          <a:spcPct val="0"/>
        </a:spcAft>
        <a:defRPr sz="4900">
          <a:solidFill>
            <a:schemeClr val="tx1"/>
          </a:solidFill>
          <a:latin typeface="Calibri" charset="0"/>
          <a:ea typeface="ＭＳ Ｐゴシック" charset="0"/>
          <a:cs typeface="ＭＳ Ｐゴシック" charset="0"/>
        </a:defRPr>
      </a:lvl5pPr>
      <a:lvl6pPr marL="457200" algn="ctr" defTabSz="509588" rtl="0" fontAlgn="base">
        <a:spcBef>
          <a:spcPct val="0"/>
        </a:spcBef>
        <a:spcAft>
          <a:spcPct val="0"/>
        </a:spcAft>
        <a:defRPr sz="4900">
          <a:solidFill>
            <a:schemeClr val="tx1"/>
          </a:solidFill>
          <a:latin typeface="Calibri" charset="0"/>
          <a:ea typeface="ＭＳ Ｐゴシック" charset="0"/>
          <a:cs typeface="ＭＳ Ｐゴシック" charset="0"/>
        </a:defRPr>
      </a:lvl6pPr>
      <a:lvl7pPr marL="914400" algn="ctr" defTabSz="509588" rtl="0" fontAlgn="base">
        <a:spcBef>
          <a:spcPct val="0"/>
        </a:spcBef>
        <a:spcAft>
          <a:spcPct val="0"/>
        </a:spcAft>
        <a:defRPr sz="4900">
          <a:solidFill>
            <a:schemeClr val="tx1"/>
          </a:solidFill>
          <a:latin typeface="Calibri" charset="0"/>
          <a:ea typeface="ＭＳ Ｐゴシック" charset="0"/>
          <a:cs typeface="ＭＳ Ｐゴシック" charset="0"/>
        </a:defRPr>
      </a:lvl7pPr>
      <a:lvl8pPr marL="1371600" algn="ctr" defTabSz="509588" rtl="0" fontAlgn="base">
        <a:spcBef>
          <a:spcPct val="0"/>
        </a:spcBef>
        <a:spcAft>
          <a:spcPct val="0"/>
        </a:spcAft>
        <a:defRPr sz="4900">
          <a:solidFill>
            <a:schemeClr val="tx1"/>
          </a:solidFill>
          <a:latin typeface="Calibri" charset="0"/>
          <a:ea typeface="ＭＳ Ｐゴシック" charset="0"/>
          <a:cs typeface="ＭＳ Ｐゴシック" charset="0"/>
        </a:defRPr>
      </a:lvl8pPr>
      <a:lvl9pPr marL="1828800" algn="ctr" defTabSz="509588" rtl="0" fontAlgn="base">
        <a:spcBef>
          <a:spcPct val="0"/>
        </a:spcBef>
        <a:spcAft>
          <a:spcPct val="0"/>
        </a:spcAft>
        <a:defRPr sz="4900">
          <a:solidFill>
            <a:schemeClr val="tx1"/>
          </a:solidFill>
          <a:latin typeface="Calibri" charset="0"/>
          <a:ea typeface="ＭＳ Ｐゴシック" charset="0"/>
          <a:cs typeface="ＭＳ Ｐゴシック" charset="0"/>
        </a:defRPr>
      </a:lvl9pPr>
    </p:titleStyle>
    <p:bodyStyle>
      <a:lvl1pPr marL="381000" indent="-381000" algn="l" defTabSz="509588" rtl="0" eaLnBrk="0" fontAlgn="base" hangingPunct="0">
        <a:spcBef>
          <a:spcPct val="20000"/>
        </a:spcBef>
        <a:spcAft>
          <a:spcPct val="0"/>
        </a:spcAft>
        <a:buFont typeface="Arial" charset="0"/>
        <a:buChar char="•"/>
        <a:defRPr sz="3600" kern="1200">
          <a:solidFill>
            <a:schemeClr val="tx1"/>
          </a:solidFill>
          <a:latin typeface="+mn-lt"/>
          <a:ea typeface="ＭＳ Ｐゴシック" charset="0"/>
          <a:cs typeface="ＭＳ Ｐゴシック" charset="0"/>
        </a:defRPr>
      </a:lvl1pPr>
      <a:lvl2pPr marL="828675" indent="-317500" algn="l" defTabSz="509588" rtl="0" eaLnBrk="0" fontAlgn="base" hangingPunct="0">
        <a:spcBef>
          <a:spcPct val="20000"/>
        </a:spcBef>
        <a:spcAft>
          <a:spcPct val="0"/>
        </a:spcAft>
        <a:buFont typeface="Arial" charset="0"/>
        <a:buChar char="–"/>
        <a:defRPr sz="3100" kern="1200">
          <a:solidFill>
            <a:schemeClr val="tx1"/>
          </a:solidFill>
          <a:latin typeface="+mn-lt"/>
          <a:ea typeface="ＭＳ Ｐゴシック" charset="0"/>
          <a:cs typeface="+mn-cs"/>
        </a:defRPr>
      </a:lvl2pPr>
      <a:lvl3pPr marL="1274763" indent="-254000" algn="l" defTabSz="509588" rtl="0" eaLnBrk="0" fontAlgn="base" hangingPunct="0">
        <a:spcBef>
          <a:spcPct val="20000"/>
        </a:spcBef>
        <a:spcAft>
          <a:spcPct val="0"/>
        </a:spcAft>
        <a:buFont typeface="Arial" charset="0"/>
        <a:buChar char="•"/>
        <a:defRPr sz="2700" kern="1200">
          <a:solidFill>
            <a:schemeClr val="tx1"/>
          </a:solidFill>
          <a:latin typeface="+mn-lt"/>
          <a:ea typeface="ＭＳ Ｐゴシック" charset="0"/>
          <a:cs typeface="+mn-cs"/>
        </a:defRPr>
      </a:lvl3pPr>
      <a:lvl4pPr marL="1784350" indent="-254000" algn="l" defTabSz="509588" rtl="0" eaLnBrk="0" fontAlgn="base" hangingPunct="0">
        <a:spcBef>
          <a:spcPct val="20000"/>
        </a:spcBef>
        <a:spcAft>
          <a:spcPct val="0"/>
        </a:spcAft>
        <a:buFont typeface="Arial" charset="0"/>
        <a:buChar char="–"/>
        <a:defRPr sz="2200" kern="1200">
          <a:solidFill>
            <a:schemeClr val="tx1"/>
          </a:solidFill>
          <a:latin typeface="+mn-lt"/>
          <a:ea typeface="ＭＳ Ｐゴシック" charset="0"/>
          <a:cs typeface="+mn-cs"/>
        </a:defRPr>
      </a:lvl4pPr>
      <a:lvl5pPr marL="2293938" indent="-254000" algn="l" defTabSz="509588" rtl="0" eaLnBrk="0" fontAlgn="base" hangingPunct="0">
        <a:spcBef>
          <a:spcPct val="20000"/>
        </a:spcBef>
        <a:spcAft>
          <a:spcPct val="0"/>
        </a:spcAft>
        <a:buFont typeface="Arial" charset="0"/>
        <a:buChar char="»"/>
        <a:defRPr sz="2200" kern="1200">
          <a:solidFill>
            <a:schemeClr val="tx1"/>
          </a:solidFill>
          <a:latin typeface="+mn-lt"/>
          <a:ea typeface="ＭＳ Ｐゴシック" charset="0"/>
          <a:cs typeface="+mn-cs"/>
        </a:defRPr>
      </a:lvl5pPr>
      <a:lvl6pPr marL="2805175" indent="-255016" algn="l" defTabSz="510032" rtl="0" eaLnBrk="1" latinLnBrk="0" hangingPunct="1">
        <a:spcBef>
          <a:spcPct val="20000"/>
        </a:spcBef>
        <a:buFont typeface="Arial"/>
        <a:buChar char="•"/>
        <a:defRPr sz="2200" kern="1200">
          <a:solidFill>
            <a:schemeClr val="tx1"/>
          </a:solidFill>
          <a:latin typeface="+mn-lt"/>
          <a:ea typeface="+mn-ea"/>
          <a:cs typeface="+mn-cs"/>
        </a:defRPr>
      </a:lvl6pPr>
      <a:lvl7pPr marL="3315206" indent="-255016" algn="l" defTabSz="510032" rtl="0" eaLnBrk="1" latinLnBrk="0" hangingPunct="1">
        <a:spcBef>
          <a:spcPct val="20000"/>
        </a:spcBef>
        <a:buFont typeface="Arial"/>
        <a:buChar char="•"/>
        <a:defRPr sz="2200" kern="1200">
          <a:solidFill>
            <a:schemeClr val="tx1"/>
          </a:solidFill>
          <a:latin typeface="+mn-lt"/>
          <a:ea typeface="+mn-ea"/>
          <a:cs typeface="+mn-cs"/>
        </a:defRPr>
      </a:lvl7pPr>
      <a:lvl8pPr marL="3825239" indent="-255016" algn="l" defTabSz="510032" rtl="0" eaLnBrk="1" latinLnBrk="0" hangingPunct="1">
        <a:spcBef>
          <a:spcPct val="20000"/>
        </a:spcBef>
        <a:buFont typeface="Arial"/>
        <a:buChar char="•"/>
        <a:defRPr sz="2200" kern="1200">
          <a:solidFill>
            <a:schemeClr val="tx1"/>
          </a:solidFill>
          <a:latin typeface="+mn-lt"/>
          <a:ea typeface="+mn-ea"/>
          <a:cs typeface="+mn-cs"/>
        </a:defRPr>
      </a:lvl8pPr>
      <a:lvl9pPr marL="4335270" indent="-255016" algn="l" defTabSz="51003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10032" rtl="0" eaLnBrk="1" latinLnBrk="0" hangingPunct="1">
        <a:defRPr sz="2000" kern="1200">
          <a:solidFill>
            <a:schemeClr val="tx1"/>
          </a:solidFill>
          <a:latin typeface="+mn-lt"/>
          <a:ea typeface="+mn-ea"/>
          <a:cs typeface="+mn-cs"/>
        </a:defRPr>
      </a:lvl1pPr>
      <a:lvl2pPr marL="510032" algn="l" defTabSz="510032" rtl="0" eaLnBrk="1" latinLnBrk="0" hangingPunct="1">
        <a:defRPr sz="2000" kern="1200">
          <a:solidFill>
            <a:schemeClr val="tx1"/>
          </a:solidFill>
          <a:latin typeface="+mn-lt"/>
          <a:ea typeface="+mn-ea"/>
          <a:cs typeface="+mn-cs"/>
        </a:defRPr>
      </a:lvl2pPr>
      <a:lvl3pPr marL="1020063" algn="l" defTabSz="510032" rtl="0" eaLnBrk="1" latinLnBrk="0" hangingPunct="1">
        <a:defRPr sz="2000" kern="1200">
          <a:solidFill>
            <a:schemeClr val="tx1"/>
          </a:solidFill>
          <a:latin typeface="+mn-lt"/>
          <a:ea typeface="+mn-ea"/>
          <a:cs typeface="+mn-cs"/>
        </a:defRPr>
      </a:lvl3pPr>
      <a:lvl4pPr marL="1530096" algn="l" defTabSz="510032" rtl="0" eaLnBrk="1" latinLnBrk="0" hangingPunct="1">
        <a:defRPr sz="2000" kern="1200">
          <a:solidFill>
            <a:schemeClr val="tx1"/>
          </a:solidFill>
          <a:latin typeface="+mn-lt"/>
          <a:ea typeface="+mn-ea"/>
          <a:cs typeface="+mn-cs"/>
        </a:defRPr>
      </a:lvl4pPr>
      <a:lvl5pPr marL="2040127" algn="l" defTabSz="510032" rtl="0" eaLnBrk="1" latinLnBrk="0" hangingPunct="1">
        <a:defRPr sz="2000" kern="1200">
          <a:solidFill>
            <a:schemeClr val="tx1"/>
          </a:solidFill>
          <a:latin typeface="+mn-lt"/>
          <a:ea typeface="+mn-ea"/>
          <a:cs typeface="+mn-cs"/>
        </a:defRPr>
      </a:lvl5pPr>
      <a:lvl6pPr marL="2550159" algn="l" defTabSz="510032" rtl="0" eaLnBrk="1" latinLnBrk="0" hangingPunct="1">
        <a:defRPr sz="2000" kern="1200">
          <a:solidFill>
            <a:schemeClr val="tx1"/>
          </a:solidFill>
          <a:latin typeface="+mn-lt"/>
          <a:ea typeface="+mn-ea"/>
          <a:cs typeface="+mn-cs"/>
        </a:defRPr>
      </a:lvl6pPr>
      <a:lvl7pPr marL="3060191" algn="l" defTabSz="510032" rtl="0" eaLnBrk="1" latinLnBrk="0" hangingPunct="1">
        <a:defRPr sz="2000" kern="1200">
          <a:solidFill>
            <a:schemeClr val="tx1"/>
          </a:solidFill>
          <a:latin typeface="+mn-lt"/>
          <a:ea typeface="+mn-ea"/>
          <a:cs typeface="+mn-cs"/>
        </a:defRPr>
      </a:lvl7pPr>
      <a:lvl8pPr marL="3570222" algn="l" defTabSz="510032" rtl="0" eaLnBrk="1" latinLnBrk="0" hangingPunct="1">
        <a:defRPr sz="2000" kern="1200">
          <a:solidFill>
            <a:schemeClr val="tx1"/>
          </a:solidFill>
          <a:latin typeface="+mn-lt"/>
          <a:ea typeface="+mn-ea"/>
          <a:cs typeface="+mn-cs"/>
        </a:defRPr>
      </a:lvl8pPr>
      <a:lvl9pPr marL="4080255" algn="l" defTabSz="51003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images.autodesk.com/adsk/files/AutoCAD_Plant_3D_2015_SDK_English_Win_32_64Bit_dlm.sfx.exe"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www.autodesk.com/joinadn"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www.autodesk.com/joinadn"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pps.exchange.autodesk.com/" TargetMode="Externa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autodesk.com/creativecommons"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adndevblog.typepad.com/autocad/plant3d/" TargetMode="External"/><Relationship Id="rId2" Type="http://schemas.openxmlformats.org/officeDocument/2006/relationships/hyperlink" Target="http://usa.autodesk.com/adsk/servlet/index?siteID=123112&amp;id=15460551"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forums.autodesk.com/t5/autocad-p-id-general-discussion/bd-p/245" TargetMode="External"/><Relationship Id="rId2" Type="http://schemas.openxmlformats.org/officeDocument/2006/relationships/hyperlink" Target="http://adn.autodesk.com/" TargetMode="External"/><Relationship Id="rId1" Type="http://schemas.openxmlformats.org/officeDocument/2006/relationships/slideLayout" Target="../slideLayouts/slideLayout10.xml"/><Relationship Id="rId4" Type="http://schemas.openxmlformats.org/officeDocument/2006/relationships/hyperlink" Target="http://forums.autodesk.com/t5/autocad-plant-3d-general/bd-p/371"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smtClean="0"/>
              <a:t>AutoCAD P&amp;ID .NET API</a:t>
            </a:r>
          </a:p>
          <a:p>
            <a:r>
              <a:rPr lang="en-US" dirty="0" smtClean="0"/>
              <a:t>AutoCAD Plant 3D .NET API</a:t>
            </a:r>
            <a:endParaRPr lang="en-US" dirty="0"/>
          </a:p>
        </p:txBody>
      </p:sp>
      <p:sp>
        <p:nvSpPr>
          <p:cNvPr id="3" name="Text Placeholder 2"/>
          <p:cNvSpPr>
            <a:spLocks noGrp="1"/>
          </p:cNvSpPr>
          <p:nvPr>
            <p:ph type="body" sz="quarter" idx="12"/>
          </p:nvPr>
        </p:nvSpPr>
        <p:spPr/>
        <p:txBody>
          <a:bodyPr/>
          <a:lstStyle/>
          <a:p>
            <a:endParaRPr lang="en-US" dirty="0"/>
          </a:p>
        </p:txBody>
      </p:sp>
      <p:sp>
        <p:nvSpPr>
          <p:cNvPr id="4" name="Text Placeholder 3"/>
          <p:cNvSpPr>
            <a:spLocks noGrp="1"/>
          </p:cNvSpPr>
          <p:nvPr>
            <p:ph type="body" sz="quarter" idx="13"/>
          </p:nvPr>
        </p:nvSpPr>
        <p:spPr/>
        <p:txBody>
          <a:bodyPr/>
          <a:lstStyle/>
          <a:p>
            <a:r>
              <a:rPr lang="en-US" dirty="0" smtClean="0"/>
              <a:t>Autodesk Developer Network</a:t>
            </a:r>
            <a:endParaRPr lang="en-US" dirty="0"/>
          </a:p>
        </p:txBody>
      </p:sp>
    </p:spTree>
    <p:extLst>
      <p:ext uri="{BB962C8B-B14F-4D97-AF65-F5344CB8AC3E}">
        <p14:creationId xmlns:p14="http://schemas.microsoft.com/office/powerpoint/2010/main" val="37930991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smtClean="0"/>
              <a:t>Training Material</a:t>
            </a:r>
            <a:endParaRPr lang="en-US" dirty="0" smtClean="0"/>
          </a:p>
        </p:txBody>
      </p:sp>
      <p:sp>
        <p:nvSpPr>
          <p:cNvPr id="22532" name="Rectangle 3"/>
          <p:cNvSpPr>
            <a:spLocks noGrp="1" noChangeArrowheads="1"/>
          </p:cNvSpPr>
          <p:nvPr>
            <p:ph idx="1"/>
          </p:nvPr>
        </p:nvSpPr>
        <p:spPr/>
        <p:txBody>
          <a:bodyPr/>
          <a:lstStyle/>
          <a:p>
            <a:r>
              <a:rPr lang="en-US" dirty="0" smtClean="0"/>
              <a:t>Presentation</a:t>
            </a:r>
          </a:p>
          <a:p>
            <a:endParaRPr lang="en-US" dirty="0"/>
          </a:p>
          <a:p>
            <a:r>
              <a:rPr lang="en-US" dirty="0" smtClean="0"/>
              <a:t>Labs</a:t>
            </a:r>
          </a:p>
          <a:p>
            <a:pPr lvl="1"/>
            <a:r>
              <a:rPr lang="en-US" dirty="0" smtClean="0"/>
              <a:t>Step-by-step (.</a:t>
            </a:r>
            <a:r>
              <a:rPr lang="en-US" dirty="0" err="1" smtClean="0"/>
              <a:t>docx</a:t>
            </a:r>
            <a:r>
              <a:rPr lang="en-US" dirty="0" smtClean="0"/>
              <a:t>)</a:t>
            </a:r>
          </a:p>
          <a:p>
            <a:pPr lvl="1"/>
            <a:r>
              <a:rPr lang="en-US" dirty="0" smtClean="0"/>
              <a:t>Sample code</a:t>
            </a:r>
          </a:p>
        </p:txBody>
      </p:sp>
    </p:spTree>
    <p:extLst>
      <p:ext uri="{BB962C8B-B14F-4D97-AF65-F5344CB8AC3E}">
        <p14:creationId xmlns:p14="http://schemas.microsoft.com/office/powerpoint/2010/main" val="2865626056"/>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Plant SDK Supported Programming Languages</a:t>
            </a:r>
            <a:endParaRPr lang="en-US" dirty="0"/>
          </a:p>
        </p:txBody>
      </p:sp>
      <p:sp>
        <p:nvSpPr>
          <p:cNvPr id="3" name="Content Placeholder 2"/>
          <p:cNvSpPr>
            <a:spLocks noGrp="1"/>
          </p:cNvSpPr>
          <p:nvPr>
            <p:ph idx="1"/>
          </p:nvPr>
        </p:nvSpPr>
        <p:spPr/>
        <p:txBody>
          <a:bodyPr/>
          <a:lstStyle/>
          <a:p>
            <a:r>
              <a:rPr lang="en-US" dirty="0" smtClean="0"/>
              <a:t>.NET is preferable (VB or C#)</a:t>
            </a:r>
          </a:p>
          <a:p>
            <a:endParaRPr lang="en-US" dirty="0" smtClean="0"/>
          </a:p>
          <a:p>
            <a:r>
              <a:rPr lang="en-US" dirty="0" smtClean="0"/>
              <a:t>Unmanaged C++:</a:t>
            </a:r>
          </a:p>
          <a:p>
            <a:pPr lvl="1"/>
            <a:r>
              <a:rPr lang="en-US" dirty="0" smtClean="0"/>
              <a:t>Is supported for Entity (</a:t>
            </a:r>
            <a:r>
              <a:rPr lang="en-US" dirty="0" err="1" smtClean="0"/>
              <a:t>AcDb</a:t>
            </a:r>
            <a:r>
              <a:rPr lang="en-US" dirty="0" smtClean="0"/>
              <a:t>) classes</a:t>
            </a:r>
          </a:p>
          <a:p>
            <a:pPr lvl="1"/>
            <a:r>
              <a:rPr lang="en-US" dirty="0" smtClean="0"/>
              <a:t>For the Project Manager and Data Manager APIs - is supported via C++ Interop to access the .NET classes.</a:t>
            </a:r>
          </a:p>
          <a:p>
            <a:endParaRPr lang="en-US" dirty="0" smtClean="0"/>
          </a:p>
          <a:p>
            <a:r>
              <a:rPr lang="en-US" dirty="0" smtClean="0"/>
              <a:t>VBA, </a:t>
            </a:r>
            <a:r>
              <a:rPr lang="en-US" dirty="0" err="1" smtClean="0"/>
              <a:t>AutoLISP</a:t>
            </a:r>
            <a:r>
              <a:rPr lang="en-US" dirty="0" smtClean="0"/>
              <a:t> and COM are NOT supported</a:t>
            </a:r>
          </a:p>
        </p:txBody>
      </p:sp>
    </p:spTree>
    <p:extLst>
      <p:ext uri="{BB962C8B-B14F-4D97-AF65-F5344CB8AC3E}">
        <p14:creationId xmlns:p14="http://schemas.microsoft.com/office/powerpoint/2010/main" val="2911292939"/>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IDE -  Visual Studio</a:t>
            </a:r>
            <a:endParaRPr lang="pt-BR" dirty="0"/>
          </a:p>
        </p:txBody>
      </p:sp>
      <p:sp>
        <p:nvSpPr>
          <p:cNvPr id="3" name="Content Placeholder 2"/>
          <p:cNvSpPr>
            <a:spLocks noGrp="1"/>
          </p:cNvSpPr>
          <p:nvPr>
            <p:ph idx="1"/>
          </p:nvPr>
        </p:nvSpPr>
        <p:spPr/>
        <p:txBody>
          <a:bodyPr/>
          <a:lstStyle/>
          <a:p>
            <a:r>
              <a:rPr lang="en-US" dirty="0" smtClean="0"/>
              <a:t>Professional and Free editions</a:t>
            </a:r>
          </a:p>
          <a:p>
            <a:endParaRPr lang="en-US" dirty="0"/>
          </a:p>
          <a:p>
            <a:r>
              <a:rPr lang="en-US" dirty="0" smtClean="0"/>
              <a:t>Versions for .NET development</a:t>
            </a:r>
          </a:p>
          <a:p>
            <a:pPr lvl="1"/>
            <a:r>
              <a:rPr lang="en-US" dirty="0" smtClean="0"/>
              <a:t>For AutoCAD 2010/11 	Visual Studio 2008 SP1 (.NET 3.5)</a:t>
            </a:r>
          </a:p>
          <a:p>
            <a:pPr lvl="1"/>
            <a:r>
              <a:rPr lang="en-US" dirty="0" smtClean="0"/>
              <a:t>For AutoCAD 2012/13/14 	Visual Studio 2010 (.NET 4.0)</a:t>
            </a:r>
          </a:p>
          <a:p>
            <a:pPr lvl="1"/>
            <a:r>
              <a:rPr lang="en-US" dirty="0" smtClean="0"/>
              <a:t>For AutoCAD 2015 		Visual Studio 2012 Update 4 (.NET 4.5)</a:t>
            </a:r>
          </a:p>
        </p:txBody>
      </p:sp>
    </p:spTree>
    <p:extLst>
      <p:ext uri="{BB962C8B-B14F-4D97-AF65-F5344CB8AC3E}">
        <p14:creationId xmlns:p14="http://schemas.microsoft.com/office/powerpoint/2010/main" val="183066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Setting up Plant SDK</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Run the Plant 3D 2015 SDK Installer</a:t>
            </a:r>
          </a:p>
          <a:p>
            <a:pPr lvl="1"/>
            <a:r>
              <a:rPr lang="en-US" dirty="0">
                <a:hlinkClick r:id="rId3"/>
              </a:rPr>
              <a:t>http://</a:t>
            </a:r>
            <a:r>
              <a:rPr lang="en-US" dirty="0" smtClean="0">
                <a:hlinkClick r:id="rId3"/>
              </a:rPr>
              <a:t>images.autodesk.com/adsk/files/AutoCAD_Plant_3D_2015_SDK_English_Win_32_64Bit_dlm.sfx.exe</a:t>
            </a:r>
            <a:endParaRPr lang="en-US" dirty="0" smtClean="0"/>
          </a:p>
          <a:p>
            <a:endParaRPr lang="en-US" dirty="0" smtClean="0"/>
          </a:p>
          <a:p>
            <a:r>
              <a:rPr lang="en-US" dirty="0" smtClean="0"/>
              <a:t>Plant SDK contains:</a:t>
            </a:r>
          </a:p>
          <a:p>
            <a:pPr lvl="1"/>
            <a:r>
              <a:rPr lang="en-US" dirty="0" smtClean="0"/>
              <a:t>Documentation</a:t>
            </a:r>
          </a:p>
          <a:p>
            <a:pPr lvl="1"/>
            <a:r>
              <a:rPr lang="en-US" dirty="0" smtClean="0"/>
              <a:t>Header files for C++</a:t>
            </a:r>
          </a:p>
          <a:p>
            <a:pPr lvl="1"/>
            <a:r>
              <a:rPr lang="en-US" dirty="0" smtClean="0"/>
              <a:t>Static libraries for C++</a:t>
            </a:r>
          </a:p>
          <a:p>
            <a:pPr lvl="1"/>
            <a:r>
              <a:rPr lang="en-US" dirty="0" smtClean="0"/>
              <a:t>.NET class libraries (DLLs)</a:t>
            </a:r>
          </a:p>
          <a:p>
            <a:pPr lvl="1"/>
            <a:r>
              <a:rPr lang="en-US" dirty="0" smtClean="0"/>
              <a:t>Samples</a:t>
            </a:r>
          </a:p>
        </p:txBody>
      </p:sp>
      <p:pic>
        <p:nvPicPr>
          <p:cNvPr id="2053" name="Picture 5"/>
          <p:cNvPicPr>
            <a:picLocks noChangeAspect="1" noChangeArrowheads="1"/>
          </p:cNvPicPr>
          <p:nvPr/>
        </p:nvPicPr>
        <p:blipFill>
          <a:blip r:embed="rId4" cstate="print"/>
          <a:srcRect/>
          <a:stretch>
            <a:fillRect/>
          </a:stretch>
        </p:blipFill>
        <p:spPr bwMode="auto">
          <a:xfrm>
            <a:off x="12587509" y="4565583"/>
            <a:ext cx="2509886" cy="3406274"/>
          </a:xfrm>
          <a:prstGeom prst="rect">
            <a:avLst/>
          </a:prstGeom>
          <a:noFill/>
          <a:ln w="9525">
            <a:noFill/>
            <a:miter lim="800000"/>
            <a:headEnd/>
            <a:tailEnd/>
          </a:ln>
          <a:effectLst>
            <a:softEdge rad="317500"/>
          </a:effectLst>
        </p:spPr>
      </p:pic>
    </p:spTree>
    <p:extLst>
      <p:ext uri="{BB962C8B-B14F-4D97-AF65-F5344CB8AC3E}">
        <p14:creationId xmlns:p14="http://schemas.microsoft.com/office/powerpoint/2010/main" val="2890885865"/>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sz="2400" dirty="0" err="1" smtClean="0"/>
              <a:t>PlantSDK</a:t>
            </a:r>
            <a:r>
              <a:rPr lang="en-US" sz="2400" dirty="0" smtClean="0"/>
              <a:t>\docs:</a:t>
            </a:r>
          </a:p>
          <a:p>
            <a:r>
              <a:rPr lang="en-US" sz="2400" dirty="0" smtClean="0"/>
              <a:t>Plant SDK Developer Guide	adskpid_dev.chm</a:t>
            </a:r>
          </a:p>
          <a:p>
            <a:r>
              <a:rPr lang="en-US" sz="2400" dirty="0" smtClean="0"/>
              <a:t>Plant SDK Developer Reference	adskpid_ref.chm</a:t>
            </a:r>
          </a:p>
          <a:p>
            <a:endParaRPr lang="en-US" sz="2400" dirty="0" smtClean="0"/>
          </a:p>
          <a:p>
            <a:endParaRPr lang="en-US" sz="2400" dirty="0"/>
          </a:p>
        </p:txBody>
      </p:sp>
      <p:pic>
        <p:nvPicPr>
          <p:cNvPr id="1029" name="Picture 5"/>
          <p:cNvPicPr>
            <a:picLocks noChangeAspect="1" noChangeArrowheads="1"/>
          </p:cNvPicPr>
          <p:nvPr/>
        </p:nvPicPr>
        <p:blipFill>
          <a:blip r:embed="rId3" cstate="print"/>
          <a:srcRect/>
          <a:stretch>
            <a:fillRect/>
          </a:stretch>
        </p:blipFill>
        <p:spPr bwMode="auto">
          <a:xfrm>
            <a:off x="985887" y="3665975"/>
            <a:ext cx="6480551" cy="4875355"/>
          </a:xfrm>
          <a:prstGeom prst="rect">
            <a:avLst/>
          </a:prstGeom>
          <a:noFill/>
          <a:ln w="9525">
            <a:noFill/>
            <a:miter lim="800000"/>
            <a:headEnd/>
            <a:tailEnd/>
          </a:ln>
        </p:spPr>
      </p:pic>
      <p:sp>
        <p:nvSpPr>
          <p:cNvPr id="30723" name="Title 1"/>
          <p:cNvSpPr>
            <a:spLocks noGrp="1"/>
          </p:cNvSpPr>
          <p:nvPr>
            <p:ph type="title"/>
          </p:nvPr>
        </p:nvSpPr>
        <p:spPr/>
        <p:txBody>
          <a:bodyPr/>
          <a:lstStyle/>
          <a:p>
            <a:r>
              <a:rPr lang="en-US" smtClean="0"/>
              <a:t>Plant SDK Documentation</a:t>
            </a:r>
            <a:endParaRPr lang="en-US" dirty="0" smtClean="0"/>
          </a:p>
        </p:txBody>
      </p:sp>
      <p:pic>
        <p:nvPicPr>
          <p:cNvPr id="1026" name="Picture 2"/>
          <p:cNvPicPr>
            <a:picLocks noChangeAspect="1" noChangeArrowheads="1"/>
          </p:cNvPicPr>
          <p:nvPr/>
        </p:nvPicPr>
        <p:blipFill>
          <a:blip r:embed="rId4" cstate="print"/>
          <a:srcRect/>
          <a:stretch>
            <a:fillRect/>
          </a:stretch>
        </p:blipFill>
        <p:spPr bwMode="auto">
          <a:xfrm>
            <a:off x="9441629" y="3612324"/>
            <a:ext cx="6476746" cy="4982655"/>
          </a:xfrm>
          <a:prstGeom prst="rect">
            <a:avLst/>
          </a:prstGeom>
          <a:noFill/>
          <a:ln w="9525">
            <a:noFill/>
            <a:miter lim="800000"/>
            <a:headEnd/>
            <a:tailEnd/>
          </a:ln>
          <a:effectLst/>
        </p:spPr>
      </p:pic>
    </p:spTree>
    <p:extLst>
      <p:ext uri="{BB962C8B-B14F-4D97-AF65-F5344CB8AC3E}">
        <p14:creationId xmlns:p14="http://schemas.microsoft.com/office/powerpoint/2010/main" val="400186421"/>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Samples</a:t>
            </a:r>
            <a:endParaRPr lang="en-US" dirty="0" smtClean="0"/>
          </a:p>
        </p:txBody>
      </p:sp>
      <p:sp>
        <p:nvSpPr>
          <p:cNvPr id="25603" name="Rectangle 3"/>
          <p:cNvSpPr>
            <a:spLocks noGrp="1" noChangeArrowheads="1"/>
          </p:cNvSpPr>
          <p:nvPr>
            <p:ph idx="1"/>
          </p:nvPr>
        </p:nvSpPr>
        <p:spPr/>
        <p:txBody>
          <a:bodyPr/>
          <a:lstStyle/>
          <a:p>
            <a:r>
              <a:rPr lang="en-US" dirty="0" smtClean="0"/>
              <a:t>C:\PlantSDK\Samples</a:t>
            </a:r>
          </a:p>
          <a:p>
            <a:pPr lvl="1"/>
            <a:r>
              <a:rPr lang="en-US" dirty="0" err="1" smtClean="0"/>
              <a:t>PnPProp</a:t>
            </a:r>
            <a:r>
              <a:rPr lang="en-US" dirty="0" smtClean="0"/>
              <a:t> - .NET - </a:t>
            </a:r>
            <a:r>
              <a:rPr lang="en-US" dirty="0" err="1" smtClean="0"/>
              <a:t>DataLinksManager</a:t>
            </a:r>
            <a:r>
              <a:rPr lang="en-US" dirty="0" smtClean="0"/>
              <a:t> usage to display and update Data Manager properties</a:t>
            </a:r>
          </a:p>
          <a:p>
            <a:pPr lvl="1"/>
            <a:r>
              <a:rPr lang="en-US" dirty="0" err="1" smtClean="0"/>
              <a:t>PnPScanValves</a:t>
            </a:r>
            <a:r>
              <a:rPr lang="en-US" dirty="0" smtClean="0"/>
              <a:t> – unmanaged C++ - Iteration through all of the schematic line segments in the drawing</a:t>
            </a:r>
          </a:p>
          <a:p>
            <a:pPr lvl="1"/>
            <a:r>
              <a:rPr lang="en-US" dirty="0" err="1" smtClean="0"/>
              <a:t>ProjectList</a:t>
            </a:r>
            <a:r>
              <a:rPr lang="en-US" dirty="0" smtClean="0"/>
              <a:t> – unmanaged C++ accessing .NET </a:t>
            </a:r>
            <a:r>
              <a:rPr lang="en-US" dirty="0" err="1" smtClean="0"/>
              <a:t>ProjectManager</a:t>
            </a:r>
            <a:endParaRPr lang="en-US" dirty="0" smtClean="0"/>
          </a:p>
          <a:p>
            <a:pPr lvl="1"/>
            <a:r>
              <a:rPr lang="en-US" dirty="0" err="1" smtClean="0"/>
              <a:t>ListPipelineObjects</a:t>
            </a:r>
            <a:r>
              <a:rPr lang="en-US" dirty="0" smtClean="0"/>
              <a:t> - .NET – finds entities on a line</a:t>
            </a:r>
          </a:p>
          <a:p>
            <a:pPr lvl="1"/>
            <a:r>
              <a:rPr lang="en-US" dirty="0" err="1" smtClean="0"/>
              <a:t>PipingValidation</a:t>
            </a:r>
            <a:r>
              <a:rPr lang="en-US" dirty="0" smtClean="0"/>
              <a:t> - .NET – validation of the project drawings</a:t>
            </a:r>
          </a:p>
          <a:p>
            <a:pPr lvl="1"/>
            <a:r>
              <a:rPr lang="en-US" dirty="0" err="1" smtClean="0"/>
              <a:t>CreatePipeline</a:t>
            </a:r>
            <a:r>
              <a:rPr lang="en-US" dirty="0" smtClean="0"/>
              <a:t> - .NET – creates a simple pipeline</a:t>
            </a:r>
          </a:p>
          <a:p>
            <a:pPr lvl="1"/>
            <a:endParaRPr lang="en-US" dirty="0" smtClean="0"/>
          </a:p>
          <a:p>
            <a:pPr lvl="1"/>
            <a:endParaRPr lang="en-US" dirty="0" smtClean="0"/>
          </a:p>
          <a:p>
            <a:r>
              <a:rPr lang="en-US" dirty="0" smtClean="0"/>
              <a:t>Knowledgebase on the ADN website</a:t>
            </a:r>
            <a:endParaRPr lang="en-US" dirty="0"/>
          </a:p>
        </p:txBody>
      </p:sp>
    </p:spTree>
    <p:extLst>
      <p:ext uri="{BB962C8B-B14F-4D97-AF65-F5344CB8AC3E}">
        <p14:creationId xmlns:p14="http://schemas.microsoft.com/office/powerpoint/2010/main" val="3408009898"/>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ntitled.bmp"/>
          <p:cNvPicPr>
            <a:picLocks noGrp="1" noChangeAspect="1"/>
          </p:cNvPicPr>
          <p:nvPr>
            <p:ph sz="quarter" idx="10"/>
          </p:nvPr>
        </p:nvPicPr>
        <p:blipFill>
          <a:blip r:embed="rId3" cstate="print"/>
          <a:stretch>
            <a:fillRect/>
          </a:stretch>
        </p:blipFill>
        <p:spPr>
          <a:xfrm>
            <a:off x="3196747" y="2691688"/>
            <a:ext cx="7112024" cy="4022739"/>
          </a:xfrm>
        </p:spPr>
      </p:pic>
      <p:sp>
        <p:nvSpPr>
          <p:cNvPr id="5" name="Title 4"/>
          <p:cNvSpPr>
            <a:spLocks noGrp="1"/>
          </p:cNvSpPr>
          <p:nvPr>
            <p:ph type="title"/>
          </p:nvPr>
        </p:nvSpPr>
        <p:spPr/>
        <p:txBody>
          <a:bodyPr/>
          <a:lstStyle/>
          <a:p>
            <a:r>
              <a:rPr lang="en-US" smtClean="0"/>
              <a:t>API Architecture</a:t>
            </a:r>
            <a:endParaRPr lang="en-US" dirty="0"/>
          </a:p>
        </p:txBody>
      </p:sp>
      <p:sp>
        <p:nvSpPr>
          <p:cNvPr id="6" name="Content Placeholder 5"/>
          <p:cNvSpPr>
            <a:spLocks noGrp="1"/>
          </p:cNvSpPr>
          <p:nvPr>
            <p:ph sz="quarter" idx="11"/>
          </p:nvPr>
        </p:nvSpPr>
        <p:spPr>
          <a:xfrm>
            <a:off x="10722024" y="942669"/>
            <a:ext cx="2977081" cy="2343875"/>
          </a:xfrm>
        </p:spPr>
        <p:txBody>
          <a:bodyPr/>
          <a:lstStyle/>
          <a:p>
            <a:pPr marL="10415" indent="-10415">
              <a:spcBef>
                <a:spcPts val="1125"/>
              </a:spcBef>
              <a:buNone/>
            </a:pPr>
            <a:r>
              <a:rPr lang="en-US" sz="2624" b="1" smtClean="0"/>
              <a:t>Drawing Entities and Objects</a:t>
            </a:r>
            <a:r>
              <a:rPr lang="en-US" smtClean="0"/>
              <a:t>. </a:t>
            </a:r>
            <a:br>
              <a:rPr lang="en-US" smtClean="0"/>
            </a:br>
            <a:r>
              <a:rPr lang="en-US" sz="2624" smtClean="0"/>
              <a:t>The schematic entities and supporting objects</a:t>
            </a:r>
            <a:endParaRPr lang="en-US" dirty="0" smtClean="0"/>
          </a:p>
        </p:txBody>
      </p:sp>
      <p:sp>
        <p:nvSpPr>
          <p:cNvPr id="7" name="Content Placeholder 5"/>
          <p:cNvSpPr txBox="1">
            <a:spLocks/>
          </p:cNvSpPr>
          <p:nvPr/>
        </p:nvSpPr>
        <p:spPr bwMode="auto">
          <a:xfrm>
            <a:off x="2795042" y="7009011"/>
            <a:ext cx="4905266" cy="1170896"/>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10415" indent="-10415" defTabSz="856976" fontAlgn="base">
              <a:spcBef>
                <a:spcPts val="1125"/>
              </a:spcBef>
              <a:spcAft>
                <a:spcPct val="0"/>
              </a:spcAft>
              <a:buClr>
                <a:srgbClr val="FFFFFF"/>
              </a:buClr>
              <a:buSzPct val="80000"/>
              <a:defRPr/>
            </a:pPr>
            <a:r>
              <a:rPr lang="en-US" sz="2624" b="1" kern="0" dirty="0">
                <a:sym typeface="Arial" pitchFamily="34" charset="0"/>
              </a:rPr>
              <a:t>Project API</a:t>
            </a:r>
            <a:r>
              <a:rPr lang="en-US" sz="2999" i="1" kern="0" dirty="0">
                <a:sym typeface="Arial" pitchFamily="34" charset="0"/>
              </a:rPr>
              <a:t>.</a:t>
            </a:r>
            <a:r>
              <a:rPr lang="en-US" sz="2624" kern="0" dirty="0">
                <a:sym typeface="Arial" pitchFamily="34" charset="0"/>
              </a:rPr>
              <a:t> Used to control and define the Files and Settings that make up a Plant Project</a:t>
            </a:r>
            <a:endParaRPr lang="en-US" sz="2999" kern="0" dirty="0">
              <a:sym typeface="Arial" pitchFamily="34" charset="0"/>
            </a:endParaRPr>
          </a:p>
        </p:txBody>
      </p:sp>
      <p:sp>
        <p:nvSpPr>
          <p:cNvPr id="8" name="Content Placeholder 5"/>
          <p:cNvSpPr txBox="1">
            <a:spLocks/>
          </p:cNvSpPr>
          <p:nvPr/>
        </p:nvSpPr>
        <p:spPr bwMode="auto">
          <a:xfrm>
            <a:off x="9061643" y="7009011"/>
            <a:ext cx="4713341" cy="1285457"/>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10415" indent="-10415" defTabSz="856976" fontAlgn="base">
              <a:spcBef>
                <a:spcPts val="1125"/>
              </a:spcBef>
              <a:spcAft>
                <a:spcPct val="0"/>
              </a:spcAft>
              <a:buClr>
                <a:srgbClr val="FFFFFF"/>
              </a:buClr>
              <a:buSzPct val="80000"/>
              <a:defRPr/>
            </a:pPr>
            <a:r>
              <a:rPr lang="en-US" sz="2624" b="1" kern="0" dirty="0">
                <a:sym typeface="Arial" pitchFamily="34" charset="0"/>
              </a:rPr>
              <a:t>Data API</a:t>
            </a:r>
            <a:r>
              <a:rPr lang="en-US" sz="2624" i="1" kern="0" dirty="0">
                <a:sym typeface="Arial" pitchFamily="34" charset="0"/>
              </a:rPr>
              <a:t>.</a:t>
            </a:r>
            <a:r>
              <a:rPr lang="en-US" sz="2624" kern="0" dirty="0">
                <a:sym typeface="Arial" pitchFamily="34" charset="0"/>
              </a:rPr>
              <a:t> Used to access and extend asset properties and project-wide link relationships</a:t>
            </a:r>
            <a:endParaRPr lang="en-US" sz="2999" kern="0" dirty="0">
              <a:sym typeface="Arial" pitchFamily="34" charset="0"/>
            </a:endParaRPr>
          </a:p>
        </p:txBody>
      </p:sp>
      <p:sp>
        <p:nvSpPr>
          <p:cNvPr id="9" name="Content Placeholder 5"/>
          <p:cNvSpPr txBox="1">
            <a:spLocks/>
          </p:cNvSpPr>
          <p:nvPr/>
        </p:nvSpPr>
        <p:spPr bwMode="auto">
          <a:xfrm>
            <a:off x="2986968" y="1572601"/>
            <a:ext cx="5570312" cy="856971"/>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19342" indent="-19342" defTabSz="856976" fontAlgn="base">
              <a:spcBef>
                <a:spcPts val="468"/>
              </a:spcBef>
              <a:spcAft>
                <a:spcPct val="0"/>
              </a:spcAft>
              <a:buClr>
                <a:srgbClr val="FFFFFF"/>
              </a:buClr>
              <a:buSzPct val="80000"/>
              <a:defRPr/>
            </a:pPr>
            <a:r>
              <a:rPr lang="en-US" sz="2999" kern="0" dirty="0">
                <a:sym typeface="Arial" pitchFamily="34" charset="0"/>
              </a:rPr>
              <a:t>Plant SDK API is organized into several main components:</a:t>
            </a:r>
          </a:p>
        </p:txBody>
      </p:sp>
      <p:cxnSp>
        <p:nvCxnSpPr>
          <p:cNvPr id="12" name="AutoShape 18"/>
          <p:cNvCxnSpPr>
            <a:cxnSpLocks noChangeShapeType="1"/>
          </p:cNvCxnSpPr>
          <p:nvPr/>
        </p:nvCxnSpPr>
        <p:spPr bwMode="auto">
          <a:xfrm rot="10800000" flipV="1">
            <a:off x="8985767" y="2429573"/>
            <a:ext cx="1713940" cy="1285458"/>
          </a:xfrm>
          <a:prstGeom prst="straightConnector1">
            <a:avLst/>
          </a:prstGeom>
          <a:noFill/>
          <a:ln w="127000">
            <a:solidFill>
              <a:schemeClr val="tx1"/>
            </a:solidFill>
            <a:round/>
            <a:headEnd/>
            <a:tailEnd type="triangle" w="med" len="med"/>
          </a:ln>
          <a:scene3d>
            <a:camera prst="orthographicFront"/>
            <a:lightRig rig="freezing" dir="t"/>
          </a:scene3d>
          <a:sp3d prstMaterial="metal">
            <a:bevelT/>
          </a:sp3d>
        </p:spPr>
      </p:cxnSp>
      <p:cxnSp>
        <p:nvCxnSpPr>
          <p:cNvPr id="16" name="AutoShape 18"/>
          <p:cNvCxnSpPr>
            <a:cxnSpLocks noChangeShapeType="1"/>
          </p:cNvCxnSpPr>
          <p:nvPr/>
        </p:nvCxnSpPr>
        <p:spPr bwMode="auto">
          <a:xfrm rot="5400000" flipH="1" flipV="1">
            <a:off x="3309821" y="6117823"/>
            <a:ext cx="1452089" cy="330291"/>
          </a:xfrm>
          <a:prstGeom prst="straightConnector1">
            <a:avLst/>
          </a:prstGeom>
          <a:noFill/>
          <a:ln w="127000">
            <a:solidFill>
              <a:schemeClr val="tx1"/>
            </a:solidFill>
            <a:round/>
            <a:headEnd/>
            <a:tailEnd type="triangle" w="med" len="med"/>
          </a:ln>
          <a:scene3d>
            <a:camera prst="orthographicFront"/>
            <a:lightRig rig="freezing" dir="t"/>
          </a:scene3d>
          <a:sp3d prstMaterial="metal">
            <a:bevelT/>
          </a:sp3d>
        </p:spPr>
      </p:cxnSp>
      <p:cxnSp>
        <p:nvCxnSpPr>
          <p:cNvPr id="17" name="AutoShape 18"/>
          <p:cNvCxnSpPr>
            <a:cxnSpLocks noChangeShapeType="1"/>
          </p:cNvCxnSpPr>
          <p:nvPr/>
        </p:nvCxnSpPr>
        <p:spPr bwMode="auto">
          <a:xfrm rot="10800000">
            <a:off x="9115205" y="5771167"/>
            <a:ext cx="1298848" cy="1178336"/>
          </a:xfrm>
          <a:prstGeom prst="straightConnector1">
            <a:avLst/>
          </a:prstGeom>
          <a:noFill/>
          <a:ln w="127000">
            <a:solidFill>
              <a:schemeClr val="tx1"/>
            </a:solidFill>
            <a:round/>
            <a:headEnd/>
            <a:tailEnd type="triangle" w="med" len="med"/>
          </a:ln>
          <a:scene3d>
            <a:camera prst="orthographicFront"/>
            <a:lightRig rig="freezing" dir="t"/>
          </a:scene3d>
          <a:sp3d prstMaterial="metal">
            <a:bevelT/>
          </a:sp3d>
        </p:spPr>
      </p:cxnSp>
      <p:sp>
        <p:nvSpPr>
          <p:cNvPr id="13" name="Content Placeholder 5"/>
          <p:cNvSpPr txBox="1">
            <a:spLocks/>
          </p:cNvSpPr>
          <p:nvPr/>
        </p:nvSpPr>
        <p:spPr bwMode="auto">
          <a:xfrm>
            <a:off x="10721131" y="3575771"/>
            <a:ext cx="2999399" cy="856971"/>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10415" indent="-10415" defTabSz="856976">
              <a:spcBef>
                <a:spcPts val="1125"/>
              </a:spcBef>
              <a:buClr>
                <a:srgbClr val="FFFFFF"/>
              </a:buClr>
              <a:buSzPct val="80000"/>
              <a:defRPr/>
            </a:pPr>
            <a:r>
              <a:rPr lang="en-US" sz="2624" b="1" kern="0" dirty="0">
                <a:sym typeface="Arial" pitchFamily="34" charset="0"/>
              </a:rPr>
              <a:t>Plant 3D Entities. </a:t>
            </a:r>
            <a:r>
              <a:rPr lang="en-US" sz="2624" kern="0" dirty="0">
                <a:sym typeface="Arial" pitchFamily="34" charset="0"/>
              </a:rPr>
              <a:t>Pipes, Vessels etc.</a:t>
            </a:r>
          </a:p>
        </p:txBody>
      </p:sp>
      <p:pic>
        <p:nvPicPr>
          <p:cNvPr id="1027" name="Picture 3"/>
          <p:cNvPicPr>
            <a:picLocks noChangeAspect="1" noChangeArrowheads="1"/>
          </p:cNvPicPr>
          <p:nvPr/>
        </p:nvPicPr>
        <p:blipFill>
          <a:blip r:embed="rId4" cstate="print"/>
          <a:srcRect/>
          <a:stretch>
            <a:fillRect/>
          </a:stretch>
        </p:blipFill>
        <p:spPr bwMode="auto">
          <a:xfrm>
            <a:off x="11372786" y="4466963"/>
            <a:ext cx="1856771" cy="1919258"/>
          </a:xfrm>
          <a:prstGeom prst="rect">
            <a:avLst/>
          </a:prstGeom>
          <a:noFill/>
          <a:ln w="9525">
            <a:noFill/>
            <a:miter lim="800000"/>
            <a:headEnd/>
            <a:tailEnd/>
          </a:ln>
        </p:spPr>
      </p:pic>
    </p:spTree>
    <p:extLst>
      <p:ext uri="{BB962C8B-B14F-4D97-AF65-F5344CB8AC3E}">
        <p14:creationId xmlns:p14="http://schemas.microsoft.com/office/powerpoint/2010/main" val="2757715971"/>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027"/>
                                        </p:tgtEl>
                                        <p:attrNameLst>
                                          <p:attrName>style.visibility</p:attrName>
                                        </p:attrNameLst>
                                      </p:cBhvr>
                                      <p:to>
                                        <p:strVal val="visible"/>
                                      </p:to>
                                    </p:set>
                                    <p:animEffect transition="in" filter="fade">
                                      <p:cBhvr>
                                        <p:cTn id="34"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3"/>
          <p:cNvSpPr>
            <a:spLocks noGrp="1"/>
          </p:cNvSpPr>
          <p:nvPr>
            <p:ph type="title"/>
          </p:nvPr>
        </p:nvSpPr>
        <p:spPr/>
        <p:txBody>
          <a:bodyPr/>
          <a:lstStyle/>
          <a:p>
            <a:r>
              <a:rPr lang="en-US" smtClean="0"/>
              <a:t>Plant SDK .NET Class Libraries</a:t>
            </a:r>
            <a:endParaRPr lang="en-US" dirty="0" smtClean="0"/>
          </a:p>
        </p:txBody>
      </p:sp>
      <p:sp>
        <p:nvSpPr>
          <p:cNvPr id="36870" name="Content Placeholder 13"/>
          <p:cNvSpPr>
            <a:spLocks noGrp="1"/>
          </p:cNvSpPr>
          <p:nvPr>
            <p:ph idx="1"/>
          </p:nvPr>
        </p:nvSpPr>
        <p:spPr/>
        <p:txBody>
          <a:bodyPr/>
          <a:lstStyle/>
          <a:p>
            <a:pPr>
              <a:buNone/>
            </a:pPr>
            <a:r>
              <a:rPr lang="en-US" dirty="0" smtClean="0">
                <a:latin typeface="Times New Roman" pitchFamily="18" charset="0"/>
                <a:ea typeface="DFKai-SB" pitchFamily="65" charset="-120"/>
                <a:cs typeface="Times New Roman" pitchFamily="18" charset="0"/>
              </a:rPr>
              <a:t>C:\Plant SDK\inc-win32 </a:t>
            </a:r>
            <a:r>
              <a:rPr lang="en-US" dirty="0" smtClean="0"/>
              <a:t>and</a:t>
            </a:r>
            <a:r>
              <a:rPr lang="en-US" dirty="0" smtClean="0">
                <a:latin typeface="Times New Roman" pitchFamily="18" charset="0"/>
                <a:ea typeface="DFKai-SB" pitchFamily="65" charset="-120"/>
                <a:cs typeface="Times New Roman" pitchFamily="18" charset="0"/>
              </a:rPr>
              <a:t> inc-x64</a:t>
            </a:r>
            <a:r>
              <a:rPr lang="en-US" dirty="0" smtClean="0"/>
              <a:t>:</a:t>
            </a:r>
          </a:p>
          <a:p>
            <a:pPr marL="4549708" indent="-4304220">
              <a:spcBef>
                <a:spcPts val="1125"/>
              </a:spcBef>
              <a:buNone/>
            </a:pPr>
            <a:r>
              <a:rPr lang="en-US" sz="2624" dirty="0" smtClean="0">
                <a:latin typeface="Times New Roman" pitchFamily="18" charset="0"/>
                <a:ea typeface="DFKai-SB" pitchFamily="65" charset="-120"/>
                <a:cs typeface="Times New Roman" pitchFamily="18" charset="0"/>
              </a:rPr>
              <a:t>PnIDMgd.dll</a:t>
            </a:r>
            <a:r>
              <a:rPr lang="en-US" sz="2624" b="1" dirty="0" smtClean="0">
                <a:latin typeface="Courier New" pitchFamily="49" charset="0"/>
                <a:cs typeface="Courier New" pitchFamily="49" charset="0"/>
              </a:rPr>
              <a:t>	- </a:t>
            </a:r>
            <a:r>
              <a:rPr lang="en-US" sz="2624" dirty="0" smtClean="0"/>
              <a:t>P&amp;ID Schematic entities and Utilities</a:t>
            </a:r>
            <a:endParaRPr lang="en-US" sz="2624" b="1" dirty="0" smtClean="0">
              <a:latin typeface="Courier New" pitchFamily="49" charset="0"/>
              <a:cs typeface="Courier New" pitchFamily="49" charset="0"/>
            </a:endParaRPr>
          </a:p>
          <a:p>
            <a:pPr marL="4549708" indent="-4304220">
              <a:spcBef>
                <a:spcPts val="1125"/>
              </a:spcBef>
              <a:buNone/>
            </a:pPr>
            <a:r>
              <a:rPr lang="en-US" sz="2624" dirty="0" smtClean="0">
                <a:latin typeface="Times New Roman" pitchFamily="18" charset="0"/>
                <a:ea typeface="DFKai-SB" pitchFamily="65" charset="-120"/>
                <a:cs typeface="Times New Roman" pitchFamily="18" charset="0"/>
              </a:rPr>
              <a:t>PnPDataLinks.dll</a:t>
            </a:r>
            <a:r>
              <a:rPr lang="en-US" sz="2624" b="1" dirty="0" smtClean="0">
                <a:latin typeface="Courier New" pitchFamily="49" charset="0"/>
                <a:cs typeface="Courier New" pitchFamily="49" charset="0"/>
              </a:rPr>
              <a:t>	- </a:t>
            </a:r>
            <a:r>
              <a:rPr lang="en-US" sz="2624" dirty="0" smtClean="0"/>
              <a:t>Data links and Relationships</a:t>
            </a:r>
          </a:p>
          <a:p>
            <a:pPr marL="4549708" indent="-4304220">
              <a:spcBef>
                <a:spcPts val="1125"/>
              </a:spcBef>
              <a:buNone/>
            </a:pPr>
            <a:r>
              <a:rPr lang="en-US" sz="2624" dirty="0" smtClean="0">
                <a:latin typeface="Times New Roman" pitchFamily="18" charset="0"/>
                <a:ea typeface="DFKai-SB" pitchFamily="65" charset="-120"/>
                <a:cs typeface="Times New Roman" pitchFamily="18" charset="0"/>
              </a:rPr>
              <a:t>PnPDataObjects.dll</a:t>
            </a:r>
            <a:r>
              <a:rPr lang="en-US" sz="2624" dirty="0" smtClean="0"/>
              <a:t> 	</a:t>
            </a:r>
            <a:r>
              <a:rPr lang="en-US" sz="2624" b="1" dirty="0" smtClean="0">
                <a:latin typeface="Courier New" pitchFamily="49" charset="0"/>
                <a:cs typeface="Courier New" pitchFamily="49" charset="0"/>
              </a:rPr>
              <a:t>-</a:t>
            </a:r>
            <a:r>
              <a:rPr lang="en-US" sz="2624" dirty="0" smtClean="0"/>
              <a:t>  Project database</a:t>
            </a:r>
          </a:p>
          <a:p>
            <a:pPr marL="4549708" indent="-4304220">
              <a:spcBef>
                <a:spcPts val="1125"/>
              </a:spcBef>
              <a:buNone/>
            </a:pPr>
            <a:r>
              <a:rPr lang="en-US" sz="2624" dirty="0" smtClean="0"/>
              <a:t>PnP3dObjectsMgd.dll	-  Piping 3D entities and Utilities</a:t>
            </a:r>
          </a:p>
          <a:p>
            <a:pPr>
              <a:spcBef>
                <a:spcPts val="1125"/>
              </a:spcBef>
              <a:buNone/>
            </a:pPr>
            <a:r>
              <a:rPr lang="en-US" sz="2624" dirty="0" smtClean="0"/>
              <a:t>	etc.</a:t>
            </a:r>
          </a:p>
          <a:p>
            <a:pPr>
              <a:spcBef>
                <a:spcPts val="1125"/>
              </a:spcBef>
              <a:buNone/>
            </a:pPr>
            <a:endParaRPr lang="en-US" b="1" dirty="0" smtClean="0">
              <a:latin typeface="Courier New" pitchFamily="49" charset="0"/>
              <a:cs typeface="Courier New" pitchFamily="49" charset="0"/>
            </a:endParaRPr>
          </a:p>
          <a:p>
            <a:pPr marL="0" indent="2976">
              <a:spcBef>
                <a:spcPts val="1125"/>
              </a:spcBef>
              <a:buNone/>
            </a:pPr>
            <a:r>
              <a:rPr lang="en-US" dirty="0" smtClean="0"/>
              <a:t>Refer to the Plant SDK Developer Reference to find, which class libraries you need for the classes you are using</a:t>
            </a:r>
          </a:p>
          <a:p>
            <a:pPr>
              <a:spcBef>
                <a:spcPts val="1125"/>
              </a:spcBef>
              <a:buNone/>
            </a:pPr>
            <a:r>
              <a:rPr lang="en-US" b="1" dirty="0" smtClean="0">
                <a:latin typeface="Courier New" pitchFamily="49" charset="0"/>
                <a:cs typeface="Courier New" pitchFamily="49" charset="0"/>
              </a:rPr>
              <a:t> </a:t>
            </a:r>
          </a:p>
        </p:txBody>
      </p:sp>
    </p:spTree>
    <p:extLst>
      <p:ext uri="{BB962C8B-B14F-4D97-AF65-F5344CB8AC3E}">
        <p14:creationId xmlns:p14="http://schemas.microsoft.com/office/powerpoint/2010/main" val="373245237"/>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3"/>
          <p:cNvSpPr>
            <a:spLocks noGrp="1"/>
          </p:cNvSpPr>
          <p:nvPr>
            <p:ph type="title"/>
          </p:nvPr>
        </p:nvSpPr>
        <p:spPr/>
        <p:txBody>
          <a:bodyPr/>
          <a:lstStyle/>
          <a:p>
            <a:r>
              <a:rPr lang="en-US" smtClean="0"/>
              <a:t>Referencing Class Libraries</a:t>
            </a:r>
            <a:endParaRPr lang="en-US" dirty="0" smtClean="0"/>
          </a:p>
        </p:txBody>
      </p:sp>
      <p:sp>
        <p:nvSpPr>
          <p:cNvPr id="6" name="Content Placeholder 5"/>
          <p:cNvSpPr>
            <a:spLocks noGrp="1"/>
          </p:cNvSpPr>
          <p:nvPr>
            <p:ph idx="1"/>
          </p:nvPr>
        </p:nvSpPr>
        <p:spPr/>
        <p:txBody>
          <a:bodyPr/>
          <a:lstStyle/>
          <a:p>
            <a:r>
              <a:rPr lang="en-US" smtClean="0"/>
              <a:t>Add references to the AutoCAD API class libraries:</a:t>
            </a:r>
          </a:p>
          <a:p>
            <a:pPr lvl="1"/>
            <a:r>
              <a:rPr lang="en-US" smtClean="0"/>
              <a:t>acdbmgd.dll</a:t>
            </a:r>
          </a:p>
          <a:p>
            <a:pPr lvl="1"/>
            <a:r>
              <a:rPr lang="en-US" smtClean="0"/>
              <a:t>acmgd.dll</a:t>
            </a:r>
          </a:p>
          <a:p>
            <a:pPr lvl="1"/>
            <a:r>
              <a:rPr lang="en-US" smtClean="0"/>
              <a:t>Accoremgd.dll</a:t>
            </a:r>
          </a:p>
          <a:p>
            <a:r>
              <a:rPr lang="en-US" smtClean="0"/>
              <a:t>Choose required Plant </a:t>
            </a:r>
            <a:br>
              <a:rPr lang="en-US" smtClean="0"/>
            </a:br>
            <a:r>
              <a:rPr lang="en-US" smtClean="0"/>
              <a:t>SDK libraries:</a:t>
            </a:r>
          </a:p>
          <a:p>
            <a:pPr lvl="1"/>
            <a:r>
              <a:rPr lang="en-US" smtClean="0"/>
              <a:t>PnIDMgd.dll?</a:t>
            </a:r>
          </a:p>
          <a:p>
            <a:pPr lvl="1"/>
            <a:r>
              <a:rPr lang="en-US" smtClean="0"/>
              <a:t>PnPDataLinks.dll?</a:t>
            </a:r>
          </a:p>
          <a:p>
            <a:pPr lvl="1"/>
            <a:r>
              <a:rPr lang="en-US" smtClean="0"/>
              <a:t>etc.</a:t>
            </a:r>
          </a:p>
          <a:p>
            <a:endParaRPr lang="en-US" smtClean="0"/>
          </a:p>
          <a:p>
            <a:endParaRPr lang="en-US" smtClean="0"/>
          </a:p>
          <a:p>
            <a:r>
              <a:rPr lang="en-US" smtClean="0"/>
              <a:t>Set the Copy Local property to False</a:t>
            </a:r>
            <a:endParaRPr lang="en-US" dirty="0"/>
          </a:p>
        </p:txBody>
      </p:sp>
      <p:pic>
        <p:nvPicPr>
          <p:cNvPr id="7" name="Picture 6" descr="t.bmp"/>
          <p:cNvPicPr>
            <a:picLocks noChangeAspect="1"/>
          </p:cNvPicPr>
          <p:nvPr/>
        </p:nvPicPr>
        <p:blipFill>
          <a:blip r:embed="rId3" cstate="print"/>
          <a:stretch>
            <a:fillRect/>
          </a:stretch>
        </p:blipFill>
        <p:spPr>
          <a:xfrm>
            <a:off x="9627465" y="3577219"/>
            <a:ext cx="5595641" cy="4713341"/>
          </a:xfrm>
          <a:prstGeom prst="rect">
            <a:avLst/>
          </a:prstGeom>
        </p:spPr>
      </p:pic>
    </p:spTree>
    <p:extLst>
      <p:ext uri="{BB962C8B-B14F-4D97-AF65-F5344CB8AC3E}">
        <p14:creationId xmlns:p14="http://schemas.microsoft.com/office/powerpoint/2010/main" val="878357687"/>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t>Defining a Custom Command</a:t>
            </a:r>
            <a:endParaRPr lang="en-US" dirty="0" smtClean="0"/>
          </a:p>
        </p:txBody>
      </p:sp>
      <p:sp>
        <p:nvSpPr>
          <p:cNvPr id="44035" name="Content Placeholder 2"/>
          <p:cNvSpPr>
            <a:spLocks noGrp="1"/>
          </p:cNvSpPr>
          <p:nvPr>
            <p:ph idx="1"/>
          </p:nvPr>
        </p:nvSpPr>
        <p:spPr/>
        <p:txBody>
          <a:bodyPr>
            <a:normAutofit fontScale="85000" lnSpcReduction="20000"/>
          </a:bodyPr>
          <a:lstStyle/>
          <a:p>
            <a:r>
              <a:rPr lang="en-US" dirty="0" smtClean="0"/>
              <a:t>Ready to create our first command:</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Refer to the AutoCAD API documentation for details</a:t>
            </a:r>
          </a:p>
        </p:txBody>
      </p:sp>
      <p:sp>
        <p:nvSpPr>
          <p:cNvPr id="4" name="Rectangle 3"/>
          <p:cNvSpPr/>
          <p:nvPr/>
        </p:nvSpPr>
        <p:spPr bwMode="auto">
          <a:xfrm>
            <a:off x="3047967" y="3251201"/>
            <a:ext cx="10692201" cy="3556000"/>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pPr>
              <a:buNone/>
            </a:pPr>
            <a:endParaRPr lang="en-US" sz="2624" dirty="0">
              <a:solidFill>
                <a:schemeClr val="bg1"/>
              </a:solidFill>
            </a:endParaRPr>
          </a:p>
          <a:p>
            <a:pPr>
              <a:spcBef>
                <a:spcPts val="1125"/>
              </a:spcBef>
            </a:pPr>
            <a:r>
              <a:rPr lang="en-US" sz="2624" dirty="0">
                <a:solidFill>
                  <a:schemeClr val="bg1"/>
                </a:solidFill>
                <a:latin typeface="Courier New" pitchFamily="49" charset="0"/>
                <a:cs typeface="Courier New" pitchFamily="49" charset="0"/>
              </a:rPr>
              <a:t>  </a:t>
            </a:r>
            <a:r>
              <a:rPr lang="en-US" sz="2624" b="1" dirty="0">
                <a:solidFill>
                  <a:schemeClr val="bg1"/>
                </a:solidFill>
                <a:latin typeface="Courier New" pitchFamily="49" charset="0"/>
                <a:cs typeface="Courier New" pitchFamily="49" charset="0"/>
              </a:rPr>
              <a:t>[</a:t>
            </a:r>
            <a:r>
              <a:rPr lang="en-US" sz="2624" b="1" dirty="0" err="1">
                <a:solidFill>
                  <a:schemeClr val="accent4">
                    <a:lumMod val="60000"/>
                    <a:lumOff val="40000"/>
                  </a:schemeClr>
                </a:solidFill>
                <a:latin typeface="Courier New" pitchFamily="49" charset="0"/>
                <a:cs typeface="Courier New" pitchFamily="49" charset="0"/>
              </a:rPr>
              <a:t>CommandMethod</a:t>
            </a:r>
            <a:r>
              <a:rPr lang="en-US" sz="2624" b="1" dirty="0">
                <a:solidFill>
                  <a:schemeClr val="bg1"/>
                </a:solidFill>
                <a:latin typeface="Courier New" pitchFamily="49" charset="0"/>
                <a:cs typeface="Courier New" pitchFamily="49" charset="0"/>
              </a:rPr>
              <a:t>(</a:t>
            </a:r>
            <a:r>
              <a:rPr lang="en-US" sz="2624" dirty="0">
                <a:solidFill>
                  <a:schemeClr val="bg1"/>
                </a:solidFill>
                <a:latin typeface="Courier New" pitchFamily="49" charset="0"/>
                <a:cs typeface="Courier New" pitchFamily="49" charset="0"/>
              </a:rPr>
              <a:t>"</a:t>
            </a:r>
            <a:r>
              <a:rPr lang="en-US" sz="2624" dirty="0" err="1">
                <a:solidFill>
                  <a:schemeClr val="bg1"/>
                </a:solidFill>
                <a:latin typeface="Courier New" pitchFamily="49" charset="0"/>
                <a:cs typeface="Courier New" pitchFamily="49" charset="0"/>
              </a:rPr>
              <a:t>HelloWorld</a:t>
            </a:r>
            <a:r>
              <a:rPr lang="en-US" sz="2624" dirty="0">
                <a:solidFill>
                  <a:schemeClr val="bg1"/>
                </a:solidFill>
                <a:latin typeface="Courier New" pitchFamily="49" charset="0"/>
                <a:cs typeface="Courier New" pitchFamily="49" charset="0"/>
              </a:rPr>
              <a:t>"</a:t>
            </a:r>
            <a:r>
              <a:rPr lang="en-US" sz="2624" b="1" dirty="0">
                <a:solidFill>
                  <a:schemeClr val="bg1"/>
                </a:solidFill>
                <a:latin typeface="Courier New" pitchFamily="49" charset="0"/>
                <a:cs typeface="Courier New" pitchFamily="49" charset="0"/>
              </a:rPr>
              <a:t>)]</a:t>
            </a:r>
          </a:p>
          <a:p>
            <a:pPr>
              <a:buFont typeface="Wingdings" pitchFamily="2" charset="2"/>
              <a:buNone/>
            </a:pPr>
            <a:r>
              <a:rPr lang="en-US" sz="2624" dirty="0">
                <a:solidFill>
                  <a:schemeClr val="bg1"/>
                </a:solidFill>
                <a:latin typeface="Courier New" pitchFamily="49" charset="0"/>
                <a:cs typeface="Courier New" pitchFamily="49" charset="0"/>
              </a:rPr>
              <a:t>  </a:t>
            </a:r>
            <a:r>
              <a:rPr lang="en-US" sz="2624" b="1" dirty="0">
                <a:solidFill>
                  <a:schemeClr val="bg1"/>
                </a:solidFill>
                <a:latin typeface="Courier New" pitchFamily="49" charset="0"/>
                <a:cs typeface="Courier New" pitchFamily="49" charset="0"/>
              </a:rPr>
              <a:t>public void </a:t>
            </a:r>
            <a:r>
              <a:rPr lang="en-US" sz="2624" dirty="0" err="1">
                <a:solidFill>
                  <a:schemeClr val="bg1"/>
                </a:solidFill>
                <a:latin typeface="Courier New" pitchFamily="49" charset="0"/>
                <a:cs typeface="Courier New" pitchFamily="49" charset="0"/>
              </a:rPr>
              <a:t>HelloWorld</a:t>
            </a:r>
            <a:r>
              <a:rPr lang="en-US" sz="2624" b="1" dirty="0">
                <a:solidFill>
                  <a:schemeClr val="bg1"/>
                </a:solidFill>
                <a:latin typeface="Courier New" pitchFamily="49" charset="0"/>
                <a:cs typeface="Courier New" pitchFamily="49" charset="0"/>
              </a:rPr>
              <a:t>()</a:t>
            </a:r>
          </a:p>
          <a:p>
            <a:pPr>
              <a:buFont typeface="Wingdings" pitchFamily="2" charset="2"/>
              <a:buNone/>
            </a:pPr>
            <a:r>
              <a:rPr lang="en-US" sz="2624" dirty="0">
                <a:solidFill>
                  <a:schemeClr val="bg1"/>
                </a:solidFill>
                <a:latin typeface="Courier New" pitchFamily="49" charset="0"/>
                <a:cs typeface="Courier New" pitchFamily="49" charset="0"/>
              </a:rPr>
              <a:t>  {</a:t>
            </a:r>
          </a:p>
          <a:p>
            <a:pPr>
              <a:buFont typeface="Wingdings" pitchFamily="2" charset="2"/>
              <a:buNone/>
            </a:pPr>
            <a:r>
              <a:rPr lang="en-US" sz="2624" dirty="0">
                <a:solidFill>
                  <a:schemeClr val="bg1"/>
                </a:solidFill>
                <a:latin typeface="Courier New" pitchFamily="49" charset="0"/>
                <a:cs typeface="Courier New" pitchFamily="49" charset="0"/>
              </a:rPr>
              <a:t>    </a:t>
            </a:r>
            <a:r>
              <a:rPr lang="en-US" sz="2624" dirty="0" err="1">
                <a:solidFill>
                  <a:schemeClr val="bg1"/>
                </a:solidFill>
                <a:latin typeface="Courier New" pitchFamily="49" charset="0"/>
                <a:cs typeface="Courier New" pitchFamily="49" charset="0"/>
              </a:rPr>
              <a:t>Application.DocumentManager.MdiActiveDocument</a:t>
            </a:r>
            <a:r>
              <a:rPr lang="en-US" sz="2624" dirty="0">
                <a:solidFill>
                  <a:schemeClr val="bg1"/>
                </a:solidFill>
                <a:latin typeface="Courier New" pitchFamily="49" charset="0"/>
                <a:cs typeface="Courier New" pitchFamily="49" charset="0"/>
              </a:rPr>
              <a:t>.</a:t>
            </a:r>
          </a:p>
          <a:p>
            <a:pPr>
              <a:buFont typeface="Wingdings" pitchFamily="2" charset="2"/>
              <a:buNone/>
            </a:pPr>
            <a:r>
              <a:rPr lang="en-US" sz="2624" dirty="0">
                <a:solidFill>
                  <a:schemeClr val="bg1"/>
                </a:solidFill>
                <a:latin typeface="Courier New" pitchFamily="49" charset="0"/>
                <a:cs typeface="Courier New" pitchFamily="49" charset="0"/>
              </a:rPr>
              <a:t>         </a:t>
            </a:r>
            <a:r>
              <a:rPr lang="en-US" sz="2624" dirty="0" err="1">
                <a:solidFill>
                  <a:schemeClr val="bg1"/>
                </a:solidFill>
                <a:latin typeface="Courier New" pitchFamily="49" charset="0"/>
                <a:cs typeface="Courier New" pitchFamily="49" charset="0"/>
              </a:rPr>
              <a:t>Editor.WriteMessage</a:t>
            </a:r>
            <a:r>
              <a:rPr lang="en-US" sz="2624" dirty="0">
                <a:solidFill>
                  <a:schemeClr val="bg1"/>
                </a:solidFill>
                <a:latin typeface="Courier New" pitchFamily="49" charset="0"/>
                <a:cs typeface="Courier New" pitchFamily="49" charset="0"/>
              </a:rPr>
              <a:t>("\</a:t>
            </a:r>
            <a:r>
              <a:rPr lang="en-US" sz="2624" dirty="0" err="1">
                <a:solidFill>
                  <a:schemeClr val="bg1"/>
                </a:solidFill>
                <a:latin typeface="Courier New" pitchFamily="49" charset="0"/>
                <a:cs typeface="Courier New" pitchFamily="49" charset="0"/>
              </a:rPr>
              <a:t>nHello</a:t>
            </a:r>
            <a:r>
              <a:rPr lang="en-US" sz="2624" dirty="0">
                <a:solidFill>
                  <a:schemeClr val="bg1"/>
                </a:solidFill>
                <a:latin typeface="Courier New" pitchFamily="49" charset="0"/>
                <a:cs typeface="Courier New" pitchFamily="49" charset="0"/>
              </a:rPr>
              <a:t> World!\n");</a:t>
            </a:r>
          </a:p>
          <a:p>
            <a:pPr>
              <a:buFont typeface="Wingdings" pitchFamily="2" charset="2"/>
              <a:buNone/>
            </a:pPr>
            <a:r>
              <a:rPr lang="en-US" sz="2624" dirty="0">
                <a:solidFill>
                  <a:schemeClr val="bg1"/>
                </a:solidFill>
                <a:latin typeface="Courier New" pitchFamily="49" charset="0"/>
                <a:cs typeface="Courier New" pitchFamily="49" charset="0"/>
              </a:rPr>
              <a:t>  }</a:t>
            </a:r>
          </a:p>
          <a:p>
            <a:pPr>
              <a:buNone/>
            </a:pPr>
            <a:endParaRPr lang="en-US" sz="2624" dirty="0">
              <a:solidFill>
                <a:schemeClr val="bg1"/>
              </a:solidFill>
              <a:latin typeface="Courier New" pitchFamily="49" charset="0"/>
              <a:cs typeface="Courier New" pitchFamily="49" charset="0"/>
            </a:endParaRPr>
          </a:p>
        </p:txBody>
      </p:sp>
    </p:spTree>
    <p:extLst>
      <p:ext uri="{BB962C8B-B14F-4D97-AF65-F5344CB8AC3E}">
        <p14:creationId xmlns:p14="http://schemas.microsoft.com/office/powerpoint/2010/main" val="2079251750"/>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Autodesk Developer Network</a:t>
            </a:r>
            <a:endParaRPr lang="ru-RU" dirty="0"/>
          </a:p>
        </p:txBody>
      </p:sp>
      <p:sp>
        <p:nvSpPr>
          <p:cNvPr id="3" name="Content Placeholder 2"/>
          <p:cNvSpPr>
            <a:spLocks noGrp="1"/>
          </p:cNvSpPr>
          <p:nvPr>
            <p:ph idx="1"/>
          </p:nvPr>
        </p:nvSpPr>
        <p:spPr/>
        <p:txBody>
          <a:bodyPr>
            <a:normAutofit fontScale="70000" lnSpcReduction="20000"/>
          </a:bodyPr>
          <a:lstStyle/>
          <a:p>
            <a:r>
              <a:rPr lang="en-US" dirty="0"/>
              <a:t>Marketing Support</a:t>
            </a:r>
          </a:p>
          <a:p>
            <a:pPr lvl="1"/>
            <a:r>
              <a:rPr lang="en-US" dirty="0"/>
              <a:t>Contact with sales, resellers</a:t>
            </a:r>
          </a:p>
          <a:p>
            <a:pPr lvl="1"/>
            <a:endParaRPr lang="en-US" dirty="0"/>
          </a:p>
          <a:p>
            <a:r>
              <a:rPr lang="en-US" dirty="0"/>
              <a:t>Product licenses for development</a:t>
            </a:r>
          </a:p>
          <a:p>
            <a:pPr lvl="1"/>
            <a:r>
              <a:rPr lang="en-US" dirty="0"/>
              <a:t>All products with supported APIs</a:t>
            </a:r>
          </a:p>
          <a:p>
            <a:pPr lvl="1"/>
            <a:r>
              <a:rPr lang="en-US" dirty="0"/>
              <a:t>Current and previous versions</a:t>
            </a:r>
          </a:p>
          <a:p>
            <a:pPr lvl="1"/>
            <a:r>
              <a:rPr lang="en-US" dirty="0"/>
              <a:t>Beta versions</a:t>
            </a:r>
          </a:p>
          <a:p>
            <a:pPr lvl="1"/>
            <a:endParaRPr lang="en-US" dirty="0"/>
          </a:p>
          <a:p>
            <a:r>
              <a:rPr lang="en-US" dirty="0"/>
              <a:t>Technical Support</a:t>
            </a:r>
          </a:p>
          <a:p>
            <a:pPr lvl="1"/>
            <a:r>
              <a:rPr lang="en-US" dirty="0"/>
              <a:t>Developer Technical Services</a:t>
            </a:r>
            <a:endParaRPr lang="pt-BR" dirty="0"/>
          </a:p>
          <a:p>
            <a:pPr>
              <a:buNone/>
            </a:pPr>
            <a:endParaRPr lang="en-US" dirty="0" smtClean="0"/>
          </a:p>
          <a:p>
            <a:pPr algn="ctr">
              <a:buNone/>
            </a:pPr>
            <a:r>
              <a:rPr lang="en-US" dirty="0" smtClean="0">
                <a:hlinkClick r:id="rId3"/>
              </a:rPr>
              <a:t>www.autodesk.com/joinadn</a:t>
            </a:r>
            <a:r>
              <a:rPr lang="en-US" dirty="0" smtClean="0"/>
              <a:t> </a:t>
            </a:r>
          </a:p>
          <a:p>
            <a:endParaRPr lang="ru-RU" dirty="0"/>
          </a:p>
        </p:txBody>
      </p:sp>
    </p:spTree>
    <p:extLst>
      <p:ext uri="{BB962C8B-B14F-4D97-AF65-F5344CB8AC3E}">
        <p14:creationId xmlns:p14="http://schemas.microsoft.com/office/powerpoint/2010/main" val="2239338677"/>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Effect transition="in" filter="fade">
                                      <p:cBhvr>
                                        <p:cTn id="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0 – Hello World in AutoCAD Plant 3D</a:t>
            </a:r>
            <a:endParaRPr lang="en-US" dirty="0"/>
          </a:p>
        </p:txBody>
      </p:sp>
      <p:sp>
        <p:nvSpPr>
          <p:cNvPr id="3" name="Content Placeholder 2"/>
          <p:cNvSpPr>
            <a:spLocks noGrp="1"/>
          </p:cNvSpPr>
          <p:nvPr>
            <p:ph idx="1"/>
          </p:nvPr>
        </p:nvSpPr>
        <p:spPr/>
        <p:txBody>
          <a:bodyPr/>
          <a:lstStyle/>
          <a:p>
            <a:r>
              <a:rPr lang="en-US" dirty="0" smtClean="0"/>
              <a:t>Plant SDK setup</a:t>
            </a:r>
          </a:p>
          <a:p>
            <a:r>
              <a:rPr lang="en-US" dirty="0" smtClean="0"/>
              <a:t>New Visual Studio project</a:t>
            </a:r>
          </a:p>
          <a:p>
            <a:r>
              <a:rPr lang="en-US" dirty="0" smtClean="0"/>
              <a:t>Creating a command</a:t>
            </a:r>
          </a:p>
          <a:p>
            <a:r>
              <a:rPr lang="en-US" dirty="0" smtClean="0"/>
              <a:t>Building the project</a:t>
            </a:r>
          </a:p>
          <a:p>
            <a:r>
              <a:rPr lang="en-US" dirty="0" smtClean="0"/>
              <a:t>Debugging</a:t>
            </a:r>
          </a:p>
        </p:txBody>
      </p:sp>
    </p:spTree>
    <p:extLst>
      <p:ext uri="{BB962C8B-B14F-4D97-AF65-F5344CB8AC3E}">
        <p14:creationId xmlns:p14="http://schemas.microsoft.com/office/powerpoint/2010/main" val="3837304951"/>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Project Hierarchy</a:t>
            </a:r>
            <a:endParaRPr lang="en-US" dirty="0"/>
          </a:p>
        </p:txBody>
      </p:sp>
      <p:sp>
        <p:nvSpPr>
          <p:cNvPr id="3" name="Content Placeholder 2"/>
          <p:cNvSpPr>
            <a:spLocks noGrp="1"/>
          </p:cNvSpPr>
          <p:nvPr>
            <p:ph idx="1"/>
          </p:nvPr>
        </p:nvSpPr>
        <p:spPr>
          <a:xfrm>
            <a:off x="1273471" y="2011680"/>
            <a:ext cx="11702299" cy="6278880"/>
          </a:xfrm>
        </p:spPr>
        <p:txBody>
          <a:bodyPr/>
          <a:lstStyle/>
          <a:p>
            <a:r>
              <a:rPr lang="en-US" dirty="0" smtClean="0"/>
              <a:t>We can analyze the structure of the project</a:t>
            </a:r>
          </a:p>
          <a:p>
            <a:pPr lvl="1"/>
            <a:r>
              <a:rPr lang="en-US" dirty="0" smtClean="0"/>
              <a:t>For instance, we can find all the project drawings</a:t>
            </a:r>
          </a:p>
          <a:p>
            <a:r>
              <a:rPr lang="en-US" dirty="0" smtClean="0"/>
              <a:t>The </a:t>
            </a:r>
            <a:r>
              <a:rPr lang="en-US" dirty="0" err="1" smtClean="0"/>
              <a:t>PlantApplication</a:t>
            </a:r>
            <a:r>
              <a:rPr lang="en-US" dirty="0" smtClean="0"/>
              <a:t> singleton represents the currently running Plant 3D application</a:t>
            </a:r>
          </a:p>
          <a:p>
            <a:r>
              <a:rPr lang="en-US" dirty="0" smtClean="0"/>
              <a:t>It keeps a reference to the current project (an object of the </a:t>
            </a:r>
            <a:r>
              <a:rPr lang="en-US" dirty="0" err="1" smtClean="0"/>
              <a:t>PlantProject</a:t>
            </a:r>
            <a:r>
              <a:rPr lang="en-US" dirty="0" smtClean="0"/>
              <a:t> class)</a:t>
            </a:r>
          </a:p>
        </p:txBody>
      </p:sp>
      <p:pic>
        <p:nvPicPr>
          <p:cNvPr id="2050" name="Picture 2"/>
          <p:cNvPicPr>
            <a:picLocks noChangeAspect="1" noChangeArrowheads="1"/>
          </p:cNvPicPr>
          <p:nvPr/>
        </p:nvPicPr>
        <p:blipFill>
          <a:blip r:embed="rId3" cstate="print"/>
          <a:srcRect/>
          <a:stretch>
            <a:fillRect/>
          </a:stretch>
        </p:blipFill>
        <p:spPr bwMode="auto">
          <a:xfrm>
            <a:off x="13396839" y="1669682"/>
            <a:ext cx="2570913" cy="5391324"/>
          </a:xfrm>
          <a:prstGeom prst="rect">
            <a:avLst/>
          </a:prstGeom>
          <a:noFill/>
          <a:ln w="9525">
            <a:noFill/>
            <a:miter lim="800000"/>
            <a:headEnd/>
            <a:tailEnd/>
          </a:ln>
        </p:spPr>
      </p:pic>
      <p:sp>
        <p:nvSpPr>
          <p:cNvPr id="6" name="Rectangle 5"/>
          <p:cNvSpPr/>
          <p:nvPr/>
        </p:nvSpPr>
        <p:spPr bwMode="auto">
          <a:xfrm>
            <a:off x="4486404" y="6573086"/>
            <a:ext cx="8755387" cy="2570914"/>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pPr>
              <a:spcBef>
                <a:spcPts val="1687"/>
              </a:spcBef>
            </a:pPr>
            <a:endParaRPr lang="en-US" sz="2624" b="1" dirty="0">
              <a:latin typeface="Courier New"/>
              <a:ea typeface="Calibri"/>
              <a:cs typeface="Times New Roman"/>
            </a:endParaRPr>
          </a:p>
          <a:p>
            <a:r>
              <a:rPr lang="en-US" sz="2624" b="1" dirty="0">
                <a:latin typeface="Courier New"/>
                <a:ea typeface="Calibri"/>
                <a:cs typeface="Times New Roman"/>
              </a:rPr>
              <a:t>  </a:t>
            </a:r>
            <a:r>
              <a:rPr lang="en-US" sz="2624" b="1" dirty="0">
                <a:solidFill>
                  <a:srgbClr val="2B91AF"/>
                </a:solidFill>
                <a:latin typeface="Courier New"/>
                <a:ea typeface="Calibri"/>
                <a:cs typeface="Times New Roman"/>
              </a:rPr>
              <a:t>PlantProject</a:t>
            </a:r>
            <a:r>
              <a:rPr lang="en-US" sz="2624" b="1" dirty="0">
                <a:solidFill>
                  <a:schemeClr val="bg1"/>
                </a:solidFill>
                <a:latin typeface="Courier New"/>
                <a:ea typeface="Calibri"/>
                <a:cs typeface="Times New Roman"/>
              </a:rPr>
              <a:t> pp =</a:t>
            </a:r>
          </a:p>
          <a:p>
            <a:r>
              <a:rPr lang="en-US" sz="2624" b="1" dirty="0">
                <a:solidFill>
                  <a:schemeClr val="bg1"/>
                </a:solidFill>
                <a:latin typeface="Courier New"/>
                <a:ea typeface="Calibri"/>
                <a:cs typeface="Times New Roman"/>
              </a:rPr>
              <a:t>         </a:t>
            </a:r>
            <a:r>
              <a:rPr lang="en-US" sz="2624" b="1" dirty="0" err="1">
                <a:solidFill>
                  <a:srgbClr val="2B91AF"/>
                </a:solidFill>
                <a:latin typeface="Courier New"/>
                <a:ea typeface="Calibri"/>
                <a:cs typeface="Times New Roman"/>
              </a:rPr>
              <a:t>PlantApplication</a:t>
            </a:r>
            <a:r>
              <a:rPr lang="en-US" sz="2624" b="1" dirty="0" err="1">
                <a:solidFill>
                  <a:schemeClr val="bg1"/>
                </a:solidFill>
                <a:latin typeface="Courier New"/>
                <a:ea typeface="Calibri"/>
                <a:cs typeface="Times New Roman"/>
              </a:rPr>
              <a:t>.CurrentProject</a:t>
            </a:r>
            <a:r>
              <a:rPr lang="en-US" sz="2624" b="1" dirty="0">
                <a:solidFill>
                  <a:schemeClr val="bg1"/>
                </a:solidFill>
                <a:latin typeface="Courier New"/>
                <a:ea typeface="Calibri"/>
                <a:cs typeface="Times New Roman"/>
              </a:rPr>
              <a:t>;</a:t>
            </a:r>
          </a:p>
          <a:p>
            <a:r>
              <a:rPr lang="en-US" sz="2624" b="1" dirty="0">
                <a:solidFill>
                  <a:schemeClr val="bg1"/>
                </a:solidFill>
                <a:latin typeface="Courier New"/>
                <a:ea typeface="Calibri"/>
                <a:cs typeface="Times New Roman"/>
              </a:rPr>
              <a:t>  </a:t>
            </a:r>
            <a:r>
              <a:rPr lang="en-US" sz="2624" b="1" dirty="0">
                <a:solidFill>
                  <a:srgbClr val="2B91AF"/>
                </a:solidFill>
                <a:latin typeface="Courier New"/>
                <a:ea typeface="Calibri"/>
                <a:cs typeface="Times New Roman"/>
              </a:rPr>
              <a:t>Project</a:t>
            </a:r>
            <a:r>
              <a:rPr lang="en-US" sz="2624" b="1" dirty="0">
                <a:latin typeface="Courier New"/>
                <a:ea typeface="Calibri"/>
                <a:cs typeface="Times New Roman"/>
              </a:rPr>
              <a:t> </a:t>
            </a:r>
            <a:r>
              <a:rPr lang="en-US" sz="2624" b="1" dirty="0" err="1">
                <a:solidFill>
                  <a:schemeClr val="bg1"/>
                </a:solidFill>
                <a:latin typeface="Courier New"/>
                <a:ea typeface="Calibri"/>
                <a:cs typeface="Times New Roman"/>
              </a:rPr>
              <a:t>prj</a:t>
            </a:r>
            <a:r>
              <a:rPr lang="en-US" sz="2624" b="1" dirty="0">
                <a:solidFill>
                  <a:schemeClr val="bg1"/>
                </a:solidFill>
                <a:latin typeface="Courier New"/>
                <a:ea typeface="Calibri"/>
                <a:cs typeface="Times New Roman"/>
              </a:rPr>
              <a:t> = </a:t>
            </a:r>
            <a:r>
              <a:rPr lang="en-US" sz="2624" b="1" dirty="0" err="1">
                <a:solidFill>
                  <a:schemeClr val="bg1"/>
                </a:solidFill>
                <a:latin typeface="Courier New"/>
                <a:ea typeface="Calibri"/>
                <a:cs typeface="Times New Roman"/>
              </a:rPr>
              <a:t>pp.ProjectParts</a:t>
            </a:r>
            <a:r>
              <a:rPr lang="en-US" sz="2624" b="1" dirty="0">
                <a:solidFill>
                  <a:schemeClr val="bg1"/>
                </a:solidFill>
                <a:latin typeface="Courier New"/>
                <a:ea typeface="Calibri"/>
                <a:cs typeface="Times New Roman"/>
              </a:rPr>
              <a:t>[</a:t>
            </a:r>
            <a:r>
              <a:rPr lang="en-US" sz="2624" b="1" dirty="0">
                <a:solidFill>
                  <a:srgbClr val="A31515"/>
                </a:solidFill>
                <a:latin typeface="Courier New"/>
                <a:ea typeface="Calibri"/>
                <a:cs typeface="Times New Roman"/>
              </a:rPr>
              <a:t>"</a:t>
            </a:r>
            <a:r>
              <a:rPr lang="en-US" sz="2624" b="1" dirty="0" err="1">
                <a:solidFill>
                  <a:srgbClr val="A31515"/>
                </a:solidFill>
                <a:latin typeface="Courier New"/>
                <a:ea typeface="Calibri"/>
                <a:cs typeface="Times New Roman"/>
              </a:rPr>
              <a:t>PnId</a:t>
            </a:r>
            <a:r>
              <a:rPr lang="en-US" sz="2624" b="1" dirty="0">
                <a:solidFill>
                  <a:srgbClr val="A31515"/>
                </a:solidFill>
                <a:latin typeface="Courier New"/>
                <a:ea typeface="Calibri"/>
                <a:cs typeface="Times New Roman"/>
              </a:rPr>
              <a:t>"</a:t>
            </a:r>
            <a:r>
              <a:rPr lang="en-US" sz="2624" b="1" dirty="0">
                <a:solidFill>
                  <a:schemeClr val="bg1"/>
                </a:solidFill>
                <a:latin typeface="Courier New"/>
                <a:ea typeface="Calibri"/>
                <a:cs typeface="Times New Roman"/>
              </a:rPr>
              <a:t>];</a:t>
            </a:r>
          </a:p>
          <a:p>
            <a:r>
              <a:rPr lang="en-US" sz="2624" b="1" dirty="0">
                <a:latin typeface="Courier New"/>
                <a:ea typeface="Calibri"/>
                <a:cs typeface="Times New Roman"/>
              </a:rPr>
              <a:t>  </a:t>
            </a:r>
            <a:r>
              <a:rPr lang="en-US" sz="2624" b="1" dirty="0" err="1">
                <a:solidFill>
                  <a:srgbClr val="2B91AF"/>
                </a:solidFill>
                <a:latin typeface="Courier New"/>
                <a:ea typeface="Calibri"/>
                <a:cs typeface="Times New Roman"/>
              </a:rPr>
              <a:t>PnIdProject</a:t>
            </a:r>
            <a:r>
              <a:rPr lang="en-US" sz="2624" b="1" dirty="0">
                <a:latin typeface="Courier New"/>
                <a:ea typeface="Calibri"/>
                <a:cs typeface="Times New Roman"/>
              </a:rPr>
              <a:t> </a:t>
            </a:r>
            <a:r>
              <a:rPr lang="en-US" sz="2624" b="1" dirty="0" err="1">
                <a:solidFill>
                  <a:schemeClr val="bg1"/>
                </a:solidFill>
                <a:latin typeface="Courier New"/>
                <a:ea typeface="Calibri"/>
                <a:cs typeface="Times New Roman"/>
              </a:rPr>
              <a:t>pnIdPrj</a:t>
            </a:r>
            <a:r>
              <a:rPr lang="en-US" sz="2624" b="1" dirty="0">
                <a:solidFill>
                  <a:schemeClr val="bg1"/>
                </a:solidFill>
                <a:latin typeface="Courier New"/>
                <a:ea typeface="Calibri"/>
                <a:cs typeface="Times New Roman"/>
              </a:rPr>
              <a:t> = (</a:t>
            </a:r>
            <a:r>
              <a:rPr lang="en-US" sz="2624" b="1" dirty="0" err="1">
                <a:solidFill>
                  <a:srgbClr val="2B91AF"/>
                </a:solidFill>
                <a:latin typeface="Courier New"/>
                <a:ea typeface="Calibri"/>
                <a:cs typeface="Times New Roman"/>
              </a:rPr>
              <a:t>PnIdProject</a:t>
            </a:r>
            <a:r>
              <a:rPr lang="en-US" sz="2624" b="1" dirty="0">
                <a:solidFill>
                  <a:schemeClr val="bg1"/>
                </a:solidFill>
                <a:latin typeface="Courier New"/>
                <a:ea typeface="Calibri"/>
                <a:cs typeface="Times New Roman"/>
              </a:rPr>
              <a:t>)</a:t>
            </a:r>
            <a:r>
              <a:rPr lang="en-US" sz="2624" b="1" dirty="0" err="1">
                <a:solidFill>
                  <a:schemeClr val="bg1"/>
                </a:solidFill>
                <a:latin typeface="Courier New"/>
                <a:ea typeface="Calibri"/>
                <a:cs typeface="Times New Roman"/>
              </a:rPr>
              <a:t>prj</a:t>
            </a:r>
            <a:r>
              <a:rPr lang="en-US" sz="2624" b="1" dirty="0">
                <a:solidFill>
                  <a:schemeClr val="bg1"/>
                </a:solidFill>
                <a:latin typeface="Courier New"/>
                <a:ea typeface="Calibri"/>
                <a:cs typeface="Times New Roman"/>
              </a:rPr>
              <a:t>;</a:t>
            </a:r>
          </a:p>
          <a:p>
            <a:r>
              <a:rPr lang="en-US" sz="2624" b="1" dirty="0">
                <a:solidFill>
                  <a:srgbClr val="015136"/>
                </a:solidFill>
                <a:latin typeface="Trebuchet MS"/>
                <a:ea typeface="Calibri"/>
                <a:cs typeface="Times New Roman"/>
              </a:rPr>
              <a:t> </a:t>
            </a:r>
            <a:endParaRPr lang="en-US" sz="2624" b="1" dirty="0">
              <a:solidFill>
                <a:schemeClr val="bg1"/>
              </a:solidFill>
              <a:latin typeface="Courier New" pitchFamily="49" charset="0"/>
              <a:cs typeface="Courier New" pitchFamily="49" charset="0"/>
            </a:endParaRPr>
          </a:p>
        </p:txBody>
      </p:sp>
    </p:spTree>
    <p:extLst>
      <p:ext uri="{BB962C8B-B14F-4D97-AF65-F5344CB8AC3E}">
        <p14:creationId xmlns:p14="http://schemas.microsoft.com/office/powerpoint/2010/main" val="3949420518"/>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Hierarchy - Classes</a:t>
            </a:r>
            <a:endParaRPr lang="en-US" dirty="0"/>
          </a:p>
        </p:txBody>
      </p:sp>
      <p:sp>
        <p:nvSpPr>
          <p:cNvPr id="5" name="Content Placeholder 2"/>
          <p:cNvSpPr txBox="1">
            <a:spLocks/>
          </p:cNvSpPr>
          <p:nvPr/>
        </p:nvSpPr>
        <p:spPr bwMode="auto">
          <a:xfrm>
            <a:off x="9969496" y="2001087"/>
            <a:ext cx="3813522" cy="6289474"/>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266303" indent="-266303" defTabSz="856976" fontAlgn="base">
              <a:spcBef>
                <a:spcPts val="1687"/>
              </a:spcBef>
              <a:spcAft>
                <a:spcPct val="0"/>
              </a:spcAft>
              <a:buClr>
                <a:srgbClr val="FFFFFF"/>
              </a:buClr>
              <a:buSzPct val="80000"/>
              <a:buFont typeface="Wingdings" pitchFamily="2" charset="2"/>
              <a:buChar char="§"/>
              <a:defRPr/>
            </a:pPr>
            <a:r>
              <a:rPr lang="en-US" sz="2999" b="1" dirty="0">
                <a:latin typeface="Times New Roman" pitchFamily="18" charset="0"/>
                <a:ea typeface="DFKai-SB" pitchFamily="65" charset="-120"/>
                <a:cs typeface="Times New Roman" pitchFamily="18" charset="0"/>
                <a:sym typeface="Arial" pitchFamily="34" charset="0"/>
              </a:rPr>
              <a:t>PlantProject</a:t>
            </a:r>
            <a:r>
              <a:rPr lang="en-US" sz="2999" b="1" dirty="0">
                <a:latin typeface="DFKai-SB" pitchFamily="65" charset="-120"/>
                <a:ea typeface="DFKai-SB" pitchFamily="65" charset="-120"/>
                <a:cs typeface="Courier New" pitchFamily="49" charset="0"/>
                <a:sym typeface="Arial" pitchFamily="34" charset="0"/>
              </a:rPr>
              <a:t> </a:t>
            </a:r>
            <a:r>
              <a:rPr lang="en-US" sz="2999" kern="0" dirty="0">
                <a:sym typeface="Arial" pitchFamily="34" charset="0"/>
              </a:rPr>
              <a:t>contains several projects like </a:t>
            </a:r>
            <a:r>
              <a:rPr lang="en-US" sz="2999" dirty="0" err="1">
                <a:latin typeface="Times New Roman" pitchFamily="18" charset="0"/>
                <a:ea typeface="DFKai-SB" pitchFamily="65" charset="-120"/>
                <a:cs typeface="Times New Roman" pitchFamily="18" charset="0"/>
                <a:sym typeface="Arial" pitchFamily="34" charset="0"/>
              </a:rPr>
              <a:t>PnIdProject</a:t>
            </a:r>
            <a:r>
              <a:rPr lang="en-US" sz="2999" kern="0" dirty="0">
                <a:sym typeface="Arial" pitchFamily="34" charset="0"/>
              </a:rPr>
              <a:t>, </a:t>
            </a:r>
            <a:r>
              <a:rPr lang="en-US" sz="2999" dirty="0" err="1">
                <a:latin typeface="Times New Roman" pitchFamily="18" charset="0"/>
                <a:ea typeface="DFKai-SB" pitchFamily="65" charset="-120"/>
                <a:cs typeface="Times New Roman" pitchFamily="18" charset="0"/>
                <a:sym typeface="Arial" pitchFamily="34" charset="0"/>
              </a:rPr>
              <a:t>PipingProject</a:t>
            </a:r>
            <a:r>
              <a:rPr lang="en-US" sz="2999" kern="0" dirty="0">
                <a:sym typeface="Arial" pitchFamily="34" charset="0"/>
              </a:rPr>
              <a:t>, </a:t>
            </a:r>
            <a:r>
              <a:rPr lang="en-US" sz="2999" dirty="0" err="1">
                <a:latin typeface="Times New Roman" pitchFamily="18" charset="0"/>
                <a:ea typeface="DFKai-SB" pitchFamily="65" charset="-120"/>
                <a:cs typeface="Times New Roman" pitchFamily="18" charset="0"/>
                <a:sym typeface="Arial" pitchFamily="34" charset="0"/>
              </a:rPr>
              <a:t>IsoProject</a:t>
            </a:r>
            <a:r>
              <a:rPr lang="en-US" sz="2999" kern="0" dirty="0">
                <a:sym typeface="Arial" pitchFamily="34" charset="0"/>
              </a:rPr>
              <a:t>, </a:t>
            </a:r>
            <a:r>
              <a:rPr lang="en-US" sz="2999" dirty="0" err="1">
                <a:latin typeface="Times New Roman" pitchFamily="18" charset="0"/>
                <a:ea typeface="DFKai-SB" pitchFamily="65" charset="-120"/>
                <a:cs typeface="Times New Roman" pitchFamily="18" charset="0"/>
                <a:sym typeface="Arial" pitchFamily="34" charset="0"/>
              </a:rPr>
              <a:t>OrthoProject</a:t>
            </a:r>
            <a:endParaRPr lang="en-US" sz="2999" dirty="0">
              <a:latin typeface="Times New Roman" pitchFamily="18" charset="0"/>
              <a:ea typeface="DFKai-SB" pitchFamily="65" charset="-120"/>
              <a:cs typeface="Times New Roman" pitchFamily="18" charset="0"/>
              <a:sym typeface="Arial" pitchFamily="34" charset="0"/>
            </a:endParaRPr>
          </a:p>
          <a:p>
            <a:pPr marL="266303" indent="-266303" defTabSz="856976" fontAlgn="base">
              <a:spcBef>
                <a:spcPts val="1687"/>
              </a:spcBef>
              <a:spcAft>
                <a:spcPct val="0"/>
              </a:spcAft>
              <a:buClr>
                <a:srgbClr val="FFFFFF"/>
              </a:buClr>
              <a:buSzPct val="80000"/>
              <a:buFont typeface="Wingdings" pitchFamily="2" charset="2"/>
              <a:buChar char="§"/>
              <a:defRPr/>
            </a:pPr>
            <a:r>
              <a:rPr lang="en-US" sz="2999" kern="0" dirty="0">
                <a:sym typeface="Arial" pitchFamily="34" charset="0"/>
              </a:rPr>
              <a:t>Each of these projects keeps a list of drawings (</a:t>
            </a:r>
            <a:r>
              <a:rPr lang="en-US" sz="2999" dirty="0" err="1">
                <a:latin typeface="Times New Roman" pitchFamily="18" charset="0"/>
                <a:ea typeface="DFKai-SB" pitchFamily="65" charset="-120"/>
                <a:cs typeface="Times New Roman" pitchFamily="18" charset="0"/>
                <a:sym typeface="Arial" pitchFamily="34" charset="0"/>
              </a:rPr>
              <a:t>PnPProjectDrawing</a:t>
            </a:r>
            <a:r>
              <a:rPr lang="en-US" sz="2999" kern="0" dirty="0">
                <a:sym typeface="Arial" pitchFamily="34" charset="0"/>
              </a:rPr>
              <a:t>),  specific settings etc.</a:t>
            </a:r>
          </a:p>
        </p:txBody>
      </p:sp>
      <p:pic>
        <p:nvPicPr>
          <p:cNvPr id="3075" name="Picture 3"/>
          <p:cNvPicPr>
            <a:picLocks noChangeAspect="1" noChangeArrowheads="1"/>
          </p:cNvPicPr>
          <p:nvPr/>
        </p:nvPicPr>
        <p:blipFill>
          <a:blip r:embed="rId3" cstate="print"/>
          <a:srcRect/>
          <a:stretch>
            <a:fillRect/>
          </a:stretch>
        </p:blipFill>
        <p:spPr bwMode="auto">
          <a:xfrm>
            <a:off x="2493396" y="1635089"/>
            <a:ext cx="7436009" cy="6364795"/>
          </a:xfrm>
          <a:prstGeom prst="rect">
            <a:avLst/>
          </a:prstGeom>
          <a:noFill/>
          <a:ln w="9525">
            <a:noFill/>
            <a:miter lim="800000"/>
            <a:headEnd/>
            <a:tailEnd/>
          </a:ln>
          <a:effectLst>
            <a:softEdge rad="317500"/>
          </a:effectLst>
        </p:spPr>
      </p:pic>
    </p:spTree>
    <p:extLst>
      <p:ext uri="{BB962C8B-B14F-4D97-AF65-F5344CB8AC3E}">
        <p14:creationId xmlns:p14="http://schemas.microsoft.com/office/powerpoint/2010/main" val="860771079"/>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1 – Project Structure</a:t>
            </a:r>
            <a:endParaRPr lang="en-US" dirty="0"/>
          </a:p>
        </p:txBody>
      </p:sp>
      <p:sp>
        <p:nvSpPr>
          <p:cNvPr id="3" name="Content Placeholder 2"/>
          <p:cNvSpPr>
            <a:spLocks noGrp="1"/>
          </p:cNvSpPr>
          <p:nvPr>
            <p:ph idx="1"/>
          </p:nvPr>
        </p:nvSpPr>
        <p:spPr/>
        <p:txBody>
          <a:bodyPr/>
          <a:lstStyle/>
          <a:p>
            <a:r>
              <a:rPr lang="en-US" dirty="0" smtClean="0"/>
              <a:t>Project Parts</a:t>
            </a:r>
          </a:p>
          <a:p>
            <a:r>
              <a:rPr lang="en-US" dirty="0" smtClean="0"/>
              <a:t>Project Drawings</a:t>
            </a:r>
          </a:p>
          <a:p>
            <a:r>
              <a:rPr lang="en-US" dirty="0" smtClean="0"/>
              <a:t>Project Settings</a:t>
            </a:r>
            <a:endParaRPr lang="en-US" dirty="0"/>
          </a:p>
        </p:txBody>
      </p:sp>
    </p:spTree>
    <p:extLst>
      <p:ext uri="{BB962C8B-B14F-4D97-AF65-F5344CB8AC3E}">
        <p14:creationId xmlns:p14="http://schemas.microsoft.com/office/powerpoint/2010/main" val="3274945422"/>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lvl="0"/>
            <a:r>
              <a:rPr lang="en-US" dirty="0" smtClean="0"/>
              <a:t>Drawing-resident Objects &amp; Entities (P&amp;ID)</a:t>
            </a:r>
            <a:endParaRPr lang="en-US" dirty="0"/>
          </a:p>
        </p:txBody>
      </p:sp>
      <p:sp>
        <p:nvSpPr>
          <p:cNvPr id="10" name="Text Placeholder 1"/>
          <p:cNvSpPr txBox="1">
            <a:spLocks/>
          </p:cNvSpPr>
          <p:nvPr/>
        </p:nvSpPr>
        <p:spPr>
          <a:xfrm>
            <a:off x="8117368" y="1721143"/>
            <a:ext cx="5523533" cy="6549438"/>
          </a:xfrm>
          <a:prstGeom prst="rect">
            <a:avLst/>
          </a:prstGeom>
        </p:spPr>
        <p:txBody>
          <a:bodyPr/>
          <a:lstStyle/>
          <a:p>
            <a:pPr marL="266303" indent="-266303" defTabSz="856976" fontAlgn="base">
              <a:spcBef>
                <a:spcPts val="1125"/>
              </a:spcBef>
              <a:spcAft>
                <a:spcPts val="562"/>
              </a:spcAft>
              <a:buClr>
                <a:srgbClr val="FFFFFF"/>
              </a:buClr>
              <a:buSzPct val="80000"/>
              <a:defRPr/>
            </a:pPr>
            <a:r>
              <a:rPr lang="en-US" sz="2999" kern="0" dirty="0">
                <a:sym typeface="Arial" pitchFamily="34" charset="0"/>
              </a:rPr>
              <a:t>Entities</a:t>
            </a:r>
          </a:p>
          <a:p>
            <a:pPr marL="266303" indent="-266303" defTabSz="856976" fontAlgn="base">
              <a:spcBef>
                <a:spcPts val="468"/>
              </a:spcBef>
              <a:spcAft>
                <a:spcPct val="0"/>
              </a:spcAft>
              <a:buClr>
                <a:srgbClr val="FFFFFF"/>
              </a:buClr>
              <a:buSzPct val="80000"/>
              <a:buFont typeface="Arial" pitchFamily="34" charset="0"/>
              <a:buChar char="•"/>
              <a:defRPr/>
            </a:pPr>
            <a:r>
              <a:rPr lang="en-US" sz="2624" kern="0" dirty="0">
                <a:sym typeface="Arial" pitchFamily="34" charset="0"/>
              </a:rPr>
              <a:t>Owned by a Model or Paper space</a:t>
            </a:r>
          </a:p>
          <a:p>
            <a:pPr marL="266303" indent="-266303" defTabSz="856976" fontAlgn="base">
              <a:spcBef>
                <a:spcPts val="468"/>
              </a:spcBef>
              <a:spcAft>
                <a:spcPct val="0"/>
              </a:spcAft>
              <a:buClr>
                <a:srgbClr val="FFFFFF"/>
              </a:buClr>
              <a:buSzPct val="80000"/>
              <a:buFont typeface="Arial" pitchFamily="34" charset="0"/>
              <a:buChar char="•"/>
              <a:defRPr/>
            </a:pPr>
            <a:r>
              <a:rPr lang="en-US" sz="2624" kern="0" dirty="0">
                <a:sym typeface="Arial" pitchFamily="34" charset="0"/>
              </a:rPr>
              <a:t>Lines (pipe &amp; signal) - SLINE</a:t>
            </a:r>
          </a:p>
          <a:p>
            <a:pPr marL="266303" indent="-266303" defTabSz="856976" fontAlgn="base">
              <a:spcBef>
                <a:spcPts val="468"/>
              </a:spcBef>
              <a:spcAft>
                <a:spcPct val="0"/>
              </a:spcAft>
              <a:buClr>
                <a:srgbClr val="FFFFFF"/>
              </a:buClr>
              <a:buSzPct val="80000"/>
              <a:buFont typeface="Arial" pitchFamily="34" charset="0"/>
              <a:buChar char="•"/>
              <a:defRPr/>
            </a:pPr>
            <a:r>
              <a:rPr lang="en-US" sz="2624" kern="0" dirty="0">
                <a:sym typeface="Arial" pitchFamily="34" charset="0"/>
              </a:rPr>
              <a:t>Assets</a:t>
            </a:r>
          </a:p>
          <a:p>
            <a:pPr marL="532604" lvl="1" indent="-266303" defTabSz="856976" fontAlgn="base">
              <a:spcBef>
                <a:spcPts val="468"/>
              </a:spcBef>
              <a:spcAft>
                <a:spcPct val="0"/>
              </a:spcAft>
              <a:buClr>
                <a:srgbClr val="FFFFFF"/>
              </a:buClr>
              <a:buSzPct val="80000"/>
              <a:buFont typeface="Arial" pitchFamily="34" charset="0"/>
              <a:buChar char="•"/>
              <a:defRPr/>
            </a:pPr>
            <a:r>
              <a:rPr lang="en-US" sz="2249" kern="0" dirty="0">
                <a:sym typeface="Arial" pitchFamily="34" charset="0"/>
              </a:rPr>
              <a:t>Off-page connectors</a:t>
            </a:r>
          </a:p>
          <a:p>
            <a:pPr marL="266303" indent="-266303" defTabSz="856976" fontAlgn="base">
              <a:spcBef>
                <a:spcPts val="468"/>
              </a:spcBef>
              <a:spcAft>
                <a:spcPct val="0"/>
              </a:spcAft>
              <a:buClr>
                <a:srgbClr val="FFFFFF"/>
              </a:buClr>
              <a:buSzPct val="80000"/>
              <a:buFont typeface="Arial" pitchFamily="34" charset="0"/>
              <a:buChar char="•"/>
              <a:defRPr/>
            </a:pPr>
            <a:r>
              <a:rPr lang="en-US" sz="2624" kern="0" dirty="0">
                <a:sym typeface="Arial" pitchFamily="34" charset="0"/>
              </a:rPr>
              <a:t>Annotations</a:t>
            </a:r>
          </a:p>
          <a:p>
            <a:pPr marL="266303" indent="-266303" defTabSz="856976" fontAlgn="base">
              <a:spcBef>
                <a:spcPts val="468"/>
              </a:spcBef>
              <a:spcAft>
                <a:spcPct val="0"/>
              </a:spcAft>
              <a:buClr>
                <a:srgbClr val="FFFFFF"/>
              </a:buClr>
              <a:buSzPct val="80000"/>
              <a:buFont typeface="Wingdings" pitchFamily="2" charset="2"/>
              <a:buChar char="§"/>
              <a:defRPr/>
            </a:pPr>
            <a:endParaRPr lang="en-US" sz="2249" kern="0" dirty="0">
              <a:sym typeface="Arial" pitchFamily="34" charset="0"/>
            </a:endParaRPr>
          </a:p>
          <a:p>
            <a:pPr marL="266303" indent="-266303" defTabSz="856976" fontAlgn="base">
              <a:spcAft>
                <a:spcPts val="562"/>
              </a:spcAft>
              <a:buClr>
                <a:srgbClr val="FFFFFF"/>
              </a:buClr>
              <a:buSzPct val="80000"/>
              <a:defRPr/>
            </a:pPr>
            <a:r>
              <a:rPr lang="en-US" sz="2999" kern="0" dirty="0">
                <a:sym typeface="Arial" pitchFamily="34" charset="0"/>
              </a:rPr>
              <a:t>Objects</a:t>
            </a:r>
          </a:p>
          <a:p>
            <a:pPr marL="266303" indent="-266303" defTabSz="856976" fontAlgn="base">
              <a:spcBef>
                <a:spcPts val="468"/>
              </a:spcBef>
              <a:spcAft>
                <a:spcPct val="0"/>
              </a:spcAft>
              <a:buClr>
                <a:srgbClr val="FFFFFF"/>
              </a:buClr>
              <a:buSzPct val="80000"/>
              <a:buFont typeface="Arial" pitchFamily="34" charset="0"/>
              <a:buChar char="•"/>
              <a:defRPr/>
            </a:pPr>
            <a:r>
              <a:rPr lang="en-US" sz="2624" kern="0" dirty="0" err="1">
                <a:sym typeface="Arial" pitchFamily="34" charset="0"/>
              </a:rPr>
              <a:t>Autodesk_PNP</a:t>
            </a:r>
            <a:r>
              <a:rPr lang="en-US" sz="2624" kern="0" dirty="0">
                <a:sym typeface="Arial" pitchFamily="34" charset="0"/>
              </a:rPr>
              <a:t> root dictionary</a:t>
            </a:r>
          </a:p>
          <a:p>
            <a:pPr marL="266303" indent="-266303" defTabSz="856976" fontAlgn="base">
              <a:spcBef>
                <a:spcPts val="468"/>
              </a:spcBef>
              <a:spcAft>
                <a:spcPct val="0"/>
              </a:spcAft>
              <a:buClr>
                <a:srgbClr val="FFFFFF"/>
              </a:buClr>
              <a:buSzPct val="80000"/>
              <a:buFont typeface="Arial" pitchFamily="34" charset="0"/>
              <a:buChar char="•"/>
              <a:defRPr/>
            </a:pPr>
            <a:r>
              <a:rPr lang="en-US" sz="2624" kern="0" dirty="0">
                <a:sym typeface="Arial" pitchFamily="34" charset="0"/>
              </a:rPr>
              <a:t>Styles</a:t>
            </a:r>
          </a:p>
          <a:p>
            <a:pPr marL="266303" indent="-266303" defTabSz="856976" fontAlgn="base">
              <a:spcBef>
                <a:spcPts val="468"/>
              </a:spcBef>
              <a:spcAft>
                <a:spcPct val="0"/>
              </a:spcAft>
              <a:buClr>
                <a:srgbClr val="FFFFFF"/>
              </a:buClr>
              <a:buSzPct val="80000"/>
              <a:buFont typeface="Arial" pitchFamily="34" charset="0"/>
              <a:buChar char="•"/>
              <a:defRPr/>
            </a:pPr>
            <a:r>
              <a:rPr lang="en-US" sz="2624" kern="0" dirty="0">
                <a:sym typeface="Arial" pitchFamily="34" charset="0"/>
              </a:rPr>
              <a:t>Tag formats</a:t>
            </a:r>
          </a:p>
          <a:p>
            <a:pPr marL="266303" indent="-266303" defTabSz="856976" fontAlgn="base">
              <a:spcBef>
                <a:spcPts val="468"/>
              </a:spcBef>
              <a:spcAft>
                <a:spcPct val="0"/>
              </a:spcAft>
              <a:buClr>
                <a:srgbClr val="FFFFFF"/>
              </a:buClr>
              <a:buSzPct val="80000"/>
              <a:buFont typeface="Arial" pitchFamily="34" charset="0"/>
              <a:buChar char="•"/>
              <a:defRPr/>
            </a:pPr>
            <a:r>
              <a:rPr lang="en-US" sz="2624" kern="0" dirty="0">
                <a:sym typeface="Arial" pitchFamily="34" charset="0"/>
              </a:rPr>
              <a:t>Project</a:t>
            </a:r>
          </a:p>
        </p:txBody>
      </p:sp>
      <p:pic>
        <p:nvPicPr>
          <p:cNvPr id="11" name="Picture 2"/>
          <p:cNvPicPr>
            <a:picLocks noChangeAspect="1" noChangeArrowheads="1"/>
          </p:cNvPicPr>
          <p:nvPr/>
        </p:nvPicPr>
        <p:blipFill>
          <a:blip r:embed="rId3" cstate="print"/>
          <a:srcRect/>
          <a:stretch>
            <a:fillRect/>
          </a:stretch>
        </p:blipFill>
        <p:spPr bwMode="auto">
          <a:xfrm>
            <a:off x="4995020" y="5450915"/>
            <a:ext cx="2593919" cy="2710171"/>
          </a:xfrm>
          <a:prstGeom prst="rect">
            <a:avLst/>
          </a:prstGeom>
          <a:noFill/>
          <a:ln w="9525">
            <a:noFill/>
            <a:miter lim="800000"/>
            <a:headEnd/>
            <a:tailEnd/>
          </a:ln>
          <a:effectLst>
            <a:softEdge rad="31750"/>
          </a:effectLst>
        </p:spPr>
      </p:pic>
      <p:pic>
        <p:nvPicPr>
          <p:cNvPr id="12" name="Picture 11" descr="Drawing.jpg"/>
          <p:cNvPicPr>
            <a:picLocks noChangeAspect="1"/>
          </p:cNvPicPr>
          <p:nvPr/>
        </p:nvPicPr>
        <p:blipFill>
          <a:blip r:embed="rId4" cstate="print"/>
          <a:srcRect l="13988" t="6339" r="1892" b="6413"/>
          <a:stretch>
            <a:fillRect/>
          </a:stretch>
        </p:blipFill>
        <p:spPr>
          <a:xfrm>
            <a:off x="2975542" y="1721143"/>
            <a:ext cx="4756189" cy="3224354"/>
          </a:xfrm>
          <a:prstGeom prst="rect">
            <a:avLst/>
          </a:prstGeom>
          <a:effectLst>
            <a:softEdge rad="127000"/>
          </a:effectLst>
        </p:spPr>
      </p:pic>
      <p:sp>
        <p:nvSpPr>
          <p:cNvPr id="13" name="Rounded Rectangle 12"/>
          <p:cNvSpPr/>
          <p:nvPr/>
        </p:nvSpPr>
        <p:spPr bwMode="auto">
          <a:xfrm>
            <a:off x="5104401" y="6033018"/>
            <a:ext cx="2312036" cy="1608904"/>
          </a:xfrm>
          <a:prstGeom prst="roundRect">
            <a:avLst/>
          </a:prstGeom>
          <a:noFill/>
          <a:ln w="38100" cap="flat" cmpd="sng" algn="ctr">
            <a:solidFill>
              <a:schemeClr val="accent3"/>
            </a:solidFill>
            <a:prstDash val="solid"/>
            <a:round/>
            <a:headEnd type="none" w="med" len="med"/>
            <a:tailEnd type="none" w="med" len="med"/>
          </a:ln>
          <a:effectLst/>
        </p:spPr>
        <p:txBody>
          <a:bodyPr vert="horz" wrap="square" lIns="85697" tIns="42849" rIns="85697" bIns="42849" numCol="1" rtlCol="0" anchor="t" anchorCtr="0" compatLnSpc="1">
            <a:prstTxWarp prst="textNoShape">
              <a:avLst/>
            </a:prstTxWarp>
          </a:bodyPr>
          <a:lstStyle/>
          <a:p>
            <a:pPr algn="ctr" defTabSz="856976" fontAlgn="base">
              <a:spcBef>
                <a:spcPct val="0"/>
              </a:spcBef>
              <a:spcAft>
                <a:spcPct val="0"/>
              </a:spcAft>
            </a:pPr>
            <a:endParaRPr lang="en-US" sz="2999">
              <a:solidFill>
                <a:srgbClr val="000000"/>
              </a:solidFill>
              <a:latin typeface="Gill Sans" charset="0"/>
              <a:ea typeface="ヒラギノ角ゴ Pro W3" charset="0"/>
              <a:cs typeface="ヒラギノ角ゴ Pro W3" charset="0"/>
              <a:sym typeface="Gill Sans" charset="0"/>
            </a:endParaRPr>
          </a:p>
        </p:txBody>
      </p:sp>
      <p:cxnSp>
        <p:nvCxnSpPr>
          <p:cNvPr id="3" name="Straight Connector 2"/>
          <p:cNvCxnSpPr/>
          <p:nvPr/>
        </p:nvCxnSpPr>
        <p:spPr bwMode="auto">
          <a:xfrm>
            <a:off x="5353636" y="7114331"/>
            <a:ext cx="1918187" cy="0"/>
          </a:xfrm>
          <a:prstGeom prst="line">
            <a:avLst/>
          </a:prstGeom>
          <a:solidFill>
            <a:schemeClr val="accent1"/>
          </a:solidFill>
          <a:ln w="127000" cap="flat" cmpd="sng" algn="ctr">
            <a:solidFill>
              <a:srgbClr val="000000">
                <a:alpha val="25000"/>
              </a:srgbClr>
            </a:solidFill>
            <a:prstDash val="solid"/>
            <a:round/>
            <a:headEnd type="none" w="med" len="med"/>
            <a:tailEnd type="none" w="med" len="med"/>
          </a:ln>
          <a:effectLst/>
        </p:spPr>
      </p:cxnSp>
    </p:spTree>
    <p:extLst>
      <p:ext uri="{BB962C8B-B14F-4D97-AF65-F5344CB8AC3E}">
        <p14:creationId xmlns:p14="http://schemas.microsoft.com/office/powerpoint/2010/main" val="525088860"/>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3" cstate="print"/>
          <a:srcRect/>
          <a:stretch>
            <a:fillRect/>
          </a:stretch>
        </p:blipFill>
        <p:spPr bwMode="auto">
          <a:xfrm>
            <a:off x="10503855" y="785379"/>
            <a:ext cx="2526279" cy="2508426"/>
          </a:xfrm>
          <a:prstGeom prst="rect">
            <a:avLst/>
          </a:prstGeom>
          <a:noFill/>
          <a:ln w="9525">
            <a:noFill/>
            <a:miter lim="800000"/>
            <a:headEnd/>
            <a:tailEnd/>
          </a:ln>
          <a:effectLst>
            <a:softEdge rad="127000"/>
          </a:effectLst>
        </p:spPr>
      </p:pic>
      <p:sp>
        <p:nvSpPr>
          <p:cNvPr id="139268" name="Rectangle 31"/>
          <p:cNvSpPr>
            <a:spLocks noGrp="1" noChangeArrowheads="1"/>
          </p:cNvSpPr>
          <p:nvPr>
            <p:ph type="title"/>
          </p:nvPr>
        </p:nvSpPr>
        <p:spPr/>
        <p:txBody>
          <a:bodyPr/>
          <a:lstStyle/>
          <a:p>
            <a:pPr eaLnBrk="1" hangingPunct="1"/>
            <a:r>
              <a:rPr lang="en-US" smtClean="0">
                <a:solidFill>
                  <a:schemeClr val="tx1"/>
                </a:solidFill>
              </a:rPr>
              <a:t>SLINE</a:t>
            </a:r>
            <a:endParaRPr lang="en-US" dirty="0" smtClean="0">
              <a:solidFill>
                <a:schemeClr val="tx1"/>
              </a:solidFill>
            </a:endParaRPr>
          </a:p>
        </p:txBody>
      </p:sp>
      <p:sp>
        <p:nvSpPr>
          <p:cNvPr id="43" name="Content Placeholder 42"/>
          <p:cNvSpPr>
            <a:spLocks noGrp="1"/>
          </p:cNvSpPr>
          <p:nvPr>
            <p:ph idx="1"/>
          </p:nvPr>
        </p:nvSpPr>
        <p:spPr>
          <a:xfrm>
            <a:off x="2751658" y="2342388"/>
            <a:ext cx="11106346" cy="5948173"/>
          </a:xfrm>
        </p:spPr>
        <p:txBody>
          <a:bodyPr>
            <a:normAutofit fontScale="70000" lnSpcReduction="20000"/>
          </a:bodyPr>
          <a:lstStyle/>
          <a:p>
            <a:pPr marL="6640074" indent="-264829"/>
            <a:endParaRPr lang="en-US" dirty="0" smtClean="0"/>
          </a:p>
          <a:p>
            <a:pPr marL="6640074" indent="-264829"/>
            <a:endParaRPr lang="en-US" dirty="0" smtClean="0"/>
          </a:p>
          <a:p>
            <a:pPr marL="6468976" indent="-264829">
              <a:spcBef>
                <a:spcPts val="2812"/>
              </a:spcBef>
            </a:pPr>
            <a:r>
              <a:rPr lang="en-US" dirty="0" smtClean="0"/>
              <a:t>Schematic line entities</a:t>
            </a:r>
            <a:br>
              <a:rPr lang="en-US" dirty="0" smtClean="0"/>
            </a:br>
            <a:r>
              <a:rPr lang="en-US" dirty="0" smtClean="0"/>
              <a:t>(SLINES) are represented</a:t>
            </a:r>
            <a:br>
              <a:rPr lang="en-US" dirty="0" smtClean="0"/>
            </a:br>
            <a:r>
              <a:rPr lang="en-US" dirty="0" smtClean="0"/>
              <a:t>by the </a:t>
            </a:r>
            <a:r>
              <a:rPr lang="en-US" b="1" dirty="0" err="1" smtClean="0">
                <a:latin typeface="Times New Roman" pitchFamily="18" charset="0"/>
                <a:cs typeface="Times New Roman" pitchFamily="18" charset="0"/>
              </a:rPr>
              <a:t>LineSegment</a:t>
            </a:r>
            <a:r>
              <a:rPr lang="en-US" dirty="0" smtClean="0"/>
              <a:t> class</a:t>
            </a:r>
          </a:p>
          <a:p>
            <a:pPr marL="6732318" lvl="1" indent="-264829">
              <a:spcBef>
                <a:spcPts val="562"/>
              </a:spcBef>
            </a:pPr>
            <a:r>
              <a:rPr lang="en-US" dirty="0" smtClean="0"/>
              <a:t>Signal lines</a:t>
            </a:r>
          </a:p>
          <a:p>
            <a:pPr marL="6732318" lvl="1" indent="-264829">
              <a:spcBef>
                <a:spcPts val="562"/>
              </a:spcBef>
            </a:pPr>
            <a:r>
              <a:rPr lang="en-US" dirty="0" smtClean="0"/>
              <a:t>Pipelines</a:t>
            </a:r>
          </a:p>
          <a:p>
            <a:pPr marL="6468976" indent="-264829"/>
            <a:r>
              <a:rPr lang="en-US" dirty="0" smtClean="0"/>
              <a:t>Appearance defined by an instance of </a:t>
            </a:r>
            <a:r>
              <a:rPr lang="en-US" b="1" dirty="0" err="1" smtClean="0">
                <a:latin typeface="Times New Roman" pitchFamily="18" charset="0"/>
                <a:cs typeface="Times New Roman" pitchFamily="18" charset="0"/>
              </a:rPr>
              <a:t>LineStyle</a:t>
            </a:r>
            <a:endParaRPr lang="en-US" b="1" dirty="0" smtClean="0">
              <a:latin typeface="Times New Roman" pitchFamily="18" charset="0"/>
              <a:cs typeface="Times New Roman" pitchFamily="18" charset="0"/>
            </a:endParaRPr>
          </a:p>
          <a:p>
            <a:pPr marL="6732318" lvl="1" indent="-264829">
              <a:spcBef>
                <a:spcPts val="562"/>
              </a:spcBef>
            </a:pPr>
            <a:r>
              <a:rPr lang="en-US" dirty="0" smtClean="0">
                <a:latin typeface="Arial" pitchFamily="34" charset="0"/>
                <a:cs typeface="Arial" pitchFamily="34" charset="0"/>
              </a:rPr>
              <a:t>Including a flow arrow style</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0321" y="2265680"/>
            <a:ext cx="5793481" cy="5525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9945350"/>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Styles</a:t>
            </a:r>
            <a:endParaRPr lang="en-US" dirty="0"/>
          </a:p>
        </p:txBody>
      </p:sp>
      <p:sp>
        <p:nvSpPr>
          <p:cNvPr id="5" name="Content Placeholder 4"/>
          <p:cNvSpPr>
            <a:spLocks noGrp="1"/>
          </p:cNvSpPr>
          <p:nvPr>
            <p:ph idx="1"/>
          </p:nvPr>
        </p:nvSpPr>
        <p:spPr>
          <a:xfrm>
            <a:off x="377371" y="2011680"/>
            <a:ext cx="15061355" cy="6278880"/>
          </a:xfrm>
        </p:spPr>
        <p:txBody>
          <a:bodyPr/>
          <a:lstStyle/>
          <a:p>
            <a:r>
              <a:rPr lang="en-US" dirty="0" smtClean="0"/>
              <a:t>Project-centric Design </a:t>
            </a:r>
          </a:p>
          <a:p>
            <a:r>
              <a:rPr lang="en-US" dirty="0" smtClean="0"/>
              <a:t>Define entities appearance (e.g. color, line type, block etc.)</a:t>
            </a:r>
          </a:p>
          <a:p>
            <a:r>
              <a:rPr lang="en-US" dirty="0" err="1" smtClean="0"/>
              <a:t>projSymbolStyle.dwg</a:t>
            </a:r>
            <a:r>
              <a:rPr lang="en-US" dirty="0" smtClean="0"/>
              <a:t> (also known as "</a:t>
            </a:r>
            <a:r>
              <a:rPr lang="en-US" dirty="0" err="1" smtClean="0"/>
              <a:t>PSS.dwg</a:t>
            </a:r>
            <a:r>
              <a:rPr lang="en-US" dirty="0" smtClean="0"/>
              <a:t>")</a:t>
            </a:r>
          </a:p>
          <a:p>
            <a:r>
              <a:rPr lang="en-US" dirty="0" smtClean="0"/>
              <a:t>Consistency across the project's drawings</a:t>
            </a:r>
          </a:p>
          <a:p>
            <a:r>
              <a:rPr lang="en-US" dirty="0" smtClean="0"/>
              <a:t>Automatic </a:t>
            </a:r>
            <a:br>
              <a:rPr lang="en-US" dirty="0" smtClean="0"/>
            </a:br>
            <a:r>
              <a:rPr lang="en-US" dirty="0" smtClean="0"/>
              <a:t>propagation</a:t>
            </a:r>
          </a:p>
          <a:p>
            <a:r>
              <a:rPr lang="en-US" dirty="0" smtClean="0"/>
              <a:t>Cached per drawing</a:t>
            </a:r>
          </a:p>
          <a:p>
            <a:endParaRPr lang="en-US" dirty="0"/>
          </a:p>
        </p:txBody>
      </p:sp>
      <p:grpSp>
        <p:nvGrpSpPr>
          <p:cNvPr id="6" name="Group 5"/>
          <p:cNvGrpSpPr/>
          <p:nvPr/>
        </p:nvGrpSpPr>
        <p:grpSpPr>
          <a:xfrm>
            <a:off x="9594425" y="5320235"/>
            <a:ext cx="6663163" cy="3245588"/>
            <a:chOff x="3275351" y="4780190"/>
            <a:chExt cx="7109687" cy="3463088"/>
          </a:xfrm>
        </p:grpSpPr>
        <p:pic>
          <p:nvPicPr>
            <p:cNvPr id="7" name="Picture 6" descr="Drawing.jpg"/>
            <p:cNvPicPr>
              <a:picLocks noChangeAspect="1"/>
            </p:cNvPicPr>
            <p:nvPr/>
          </p:nvPicPr>
          <p:blipFill>
            <a:blip r:embed="rId3" cstate="print"/>
            <a:srcRect l="37561" t="7512" r="1937" b="8477"/>
            <a:stretch>
              <a:fillRect/>
            </a:stretch>
          </p:blipFill>
          <p:spPr>
            <a:xfrm>
              <a:off x="3275351" y="4796852"/>
              <a:ext cx="3650105" cy="3312827"/>
            </a:xfrm>
            <a:prstGeom prst="rect">
              <a:avLst/>
            </a:prstGeom>
            <a:effectLst>
              <a:softEdge rad="127000"/>
            </a:effectLst>
          </p:spPr>
        </p:pic>
        <p:cxnSp>
          <p:nvCxnSpPr>
            <p:cNvPr id="8" name="Elbow Connector 7"/>
            <p:cNvCxnSpPr/>
            <p:nvPr/>
          </p:nvCxnSpPr>
          <p:spPr bwMode="auto">
            <a:xfrm>
              <a:off x="6731097" y="5560122"/>
              <a:ext cx="1498503" cy="1020560"/>
            </a:xfrm>
            <a:prstGeom prst="bentConnector3">
              <a:avLst>
                <a:gd name="adj1" fmla="val 50000"/>
              </a:avLst>
            </a:prstGeom>
            <a:solidFill>
              <a:schemeClr val="accent1"/>
            </a:solidFill>
            <a:ln w="25400" cap="flat" cmpd="sng" algn="ctr">
              <a:solidFill>
                <a:srgbClr val="FF0000"/>
              </a:solidFill>
              <a:prstDash val="sysDash"/>
              <a:round/>
              <a:headEnd type="none" w="med" len="med"/>
              <a:tailEnd type="arrow"/>
            </a:ln>
            <a:effectLst/>
          </p:spPr>
        </p:cxnSp>
        <p:cxnSp>
          <p:nvCxnSpPr>
            <p:cNvPr id="9" name="Elbow Connector 8"/>
            <p:cNvCxnSpPr/>
            <p:nvPr/>
          </p:nvCxnSpPr>
          <p:spPr bwMode="auto">
            <a:xfrm>
              <a:off x="4417042" y="7567448"/>
              <a:ext cx="3812558" cy="2585"/>
            </a:xfrm>
            <a:prstGeom prst="bentConnector3">
              <a:avLst>
                <a:gd name="adj1" fmla="val 50000"/>
              </a:avLst>
            </a:prstGeom>
            <a:solidFill>
              <a:schemeClr val="accent1"/>
            </a:solidFill>
            <a:ln w="25400" cap="flat" cmpd="sng" algn="ctr">
              <a:solidFill>
                <a:srgbClr val="FFC000"/>
              </a:solidFill>
              <a:prstDash val="sysDash"/>
              <a:round/>
              <a:headEnd type="none" w="med" len="med"/>
              <a:tailEnd type="arrow"/>
            </a:ln>
            <a:effectLst/>
          </p:spPr>
        </p:cxnSp>
        <p:grpSp>
          <p:nvGrpSpPr>
            <p:cNvPr id="10" name="Group 10"/>
            <p:cNvGrpSpPr/>
            <p:nvPr/>
          </p:nvGrpSpPr>
          <p:grpSpPr>
            <a:xfrm>
              <a:off x="8037125" y="4780190"/>
              <a:ext cx="2347913" cy="3463088"/>
              <a:chOff x="9729904" y="4650828"/>
              <a:chExt cx="2346481" cy="3463088"/>
            </a:xfrm>
          </p:grpSpPr>
          <p:sp>
            <p:nvSpPr>
              <p:cNvPr id="11" name="Can 10"/>
              <p:cNvSpPr/>
              <p:nvPr/>
            </p:nvSpPr>
            <p:spPr bwMode="auto">
              <a:xfrm>
                <a:off x="9729904" y="4650828"/>
                <a:ext cx="2346481" cy="3463088"/>
              </a:xfrm>
              <a:prstGeom prst="can">
                <a:avLst/>
              </a:prstGeom>
              <a:noFill/>
              <a:ln w="9525" cap="flat" cmpd="sng" algn="ctr">
                <a:solidFill>
                  <a:schemeClr val="tx1"/>
                </a:solidFill>
                <a:prstDash val="solid"/>
                <a:round/>
                <a:headEnd type="none" w="med" len="med"/>
                <a:tailEnd type="none" w="med" len="med"/>
              </a:ln>
              <a:effectLst/>
            </p:spPr>
            <p:txBody>
              <a:bodyPr vert="horz" wrap="none" lIns="85697" tIns="42849" rIns="85697" bIns="42849" numCol="1" rtlCol="0" anchor="t" anchorCtr="0" compatLnSpc="1">
                <a:prstTxWarp prst="textNoShape">
                  <a:avLst/>
                </a:prstTxWarp>
              </a:bodyPr>
              <a:lstStyle/>
              <a:p>
                <a:pPr algn="ctr" defTabSz="856976" fontAlgn="base">
                  <a:spcBef>
                    <a:spcPct val="0"/>
                  </a:spcBef>
                  <a:spcAft>
                    <a:spcPct val="0"/>
                  </a:spcAft>
                </a:pPr>
                <a:r>
                  <a:rPr lang="en-US" sz="2624" b="1" dirty="0">
                    <a:latin typeface="Arial" charset="0"/>
                  </a:rPr>
                  <a:t>PSS.dwg</a:t>
                </a:r>
              </a:p>
            </p:txBody>
          </p:sp>
          <p:sp>
            <p:nvSpPr>
              <p:cNvPr id="12" name="Rounded Rectangle 8"/>
              <p:cNvSpPr/>
              <p:nvPr/>
            </p:nvSpPr>
            <p:spPr bwMode="auto">
              <a:xfrm>
                <a:off x="9919397" y="6069725"/>
                <a:ext cx="2015100" cy="785834"/>
              </a:xfrm>
              <a:prstGeom prst="roundRect">
                <a:avLst/>
              </a:prstGeom>
              <a:noFill/>
              <a:ln w="9525" cap="flat" cmpd="sng" algn="ctr">
                <a:solidFill>
                  <a:schemeClr val="tx1"/>
                </a:solidFill>
                <a:prstDash val="solid"/>
                <a:round/>
                <a:headEnd type="none" w="med" len="med"/>
                <a:tailEnd type="none" w="med" len="med"/>
              </a:ln>
              <a:effectLst/>
            </p:spPr>
            <p:txBody>
              <a:bodyPr vert="horz" wrap="non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624" dirty="0">
                    <a:latin typeface="Arial" charset="0"/>
                  </a:rPr>
                  <a:t>Tank Style</a:t>
                </a:r>
              </a:p>
            </p:txBody>
          </p:sp>
          <p:sp>
            <p:nvSpPr>
              <p:cNvPr id="13" name="Rounded Rectangle 12"/>
              <p:cNvSpPr/>
              <p:nvPr/>
            </p:nvSpPr>
            <p:spPr bwMode="auto">
              <a:xfrm>
                <a:off x="9917251" y="7000867"/>
                <a:ext cx="2001480" cy="787314"/>
              </a:xfrm>
              <a:prstGeom prst="roundRect">
                <a:avLst/>
              </a:prstGeom>
              <a:noFill/>
              <a:ln w="9525" cap="flat" cmpd="sng" algn="ctr">
                <a:solidFill>
                  <a:schemeClr val="tx1"/>
                </a:solidFill>
                <a:prstDash val="solid"/>
                <a:round/>
                <a:headEnd type="none" w="med" len="med"/>
                <a:tailEnd type="none" w="med" len="med"/>
              </a:ln>
              <a:effectLst/>
            </p:spPr>
            <p:txBody>
              <a:bodyPr vert="horz" wrap="non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624" dirty="0">
                    <a:latin typeface="Arial" charset="0"/>
                  </a:rPr>
                  <a:t>Pump Style</a:t>
                </a:r>
              </a:p>
            </p:txBody>
          </p:sp>
        </p:grpSp>
      </p:grpSp>
    </p:spTree>
    <p:extLst>
      <p:ext uri="{BB962C8B-B14F-4D97-AF65-F5344CB8AC3E}">
        <p14:creationId xmlns:p14="http://schemas.microsoft.com/office/powerpoint/2010/main" val="3243977591"/>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Line Style</a:t>
            </a:r>
            <a:endParaRPr lang="en-US" dirty="0"/>
          </a:p>
        </p:txBody>
      </p:sp>
      <p:sp>
        <p:nvSpPr>
          <p:cNvPr id="3" name="Content Placeholder 2"/>
          <p:cNvSpPr>
            <a:spLocks noGrp="1"/>
          </p:cNvSpPr>
          <p:nvPr>
            <p:ph idx="1"/>
          </p:nvPr>
        </p:nvSpPr>
        <p:spPr/>
        <p:txBody>
          <a:bodyPr/>
          <a:lstStyle/>
          <a:p>
            <a:r>
              <a:rPr lang="en-US" dirty="0" smtClean="0"/>
              <a:t>Is defined at the project level</a:t>
            </a:r>
          </a:p>
          <a:p>
            <a:pPr lvl="1"/>
            <a:r>
              <a:rPr lang="en-US" dirty="0" smtClean="0"/>
              <a:t>Appearance changes made in one drawing propagate throughout the project</a:t>
            </a:r>
          </a:p>
          <a:p>
            <a:r>
              <a:rPr lang="en-US" dirty="0" smtClean="0"/>
              <a:t>Can be accessed for a </a:t>
            </a:r>
            <a:r>
              <a:rPr lang="en-US" dirty="0" err="1" smtClean="0"/>
              <a:t>LineSegment</a:t>
            </a:r>
            <a:r>
              <a:rPr lang="en-US" dirty="0" smtClean="0"/>
              <a:t> via the </a:t>
            </a:r>
            <a:r>
              <a:rPr lang="en-US" dirty="0" err="1" smtClean="0"/>
              <a:t>StyleID</a:t>
            </a:r>
            <a:r>
              <a:rPr lang="en-US" dirty="0" smtClean="0"/>
              <a:t> property:</a:t>
            </a:r>
            <a:endParaRPr lang="en-US" dirty="0"/>
          </a:p>
        </p:txBody>
      </p:sp>
      <p:sp>
        <p:nvSpPr>
          <p:cNvPr id="5" name="Rectangle 4"/>
          <p:cNvSpPr/>
          <p:nvPr/>
        </p:nvSpPr>
        <p:spPr bwMode="auto">
          <a:xfrm>
            <a:off x="5349289" y="5591824"/>
            <a:ext cx="10699280" cy="3040734"/>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endParaRPr lang="en-US" sz="1500" dirty="0">
              <a:solidFill>
                <a:srgbClr val="2B91AF"/>
              </a:solidFill>
              <a:latin typeface="Courier New" pitchFamily="49" charset="0"/>
              <a:ea typeface="Calibri"/>
              <a:cs typeface="Courier New" pitchFamily="49" charset="0"/>
            </a:endParaRPr>
          </a:p>
          <a:p>
            <a:pPr>
              <a:spcBef>
                <a:spcPts val="1687"/>
              </a:spcBef>
            </a:pPr>
            <a:r>
              <a:rPr lang="en-US" sz="2624" dirty="0">
                <a:solidFill>
                  <a:srgbClr val="2B91AF"/>
                </a:solidFill>
                <a:latin typeface="Courier New" pitchFamily="49" charset="0"/>
                <a:ea typeface="Calibri"/>
                <a:cs typeface="Courier New" pitchFamily="49" charset="0"/>
              </a:rPr>
              <a:t>  </a:t>
            </a:r>
            <a:r>
              <a:rPr lang="en-US" sz="2624" b="1" dirty="0" err="1">
                <a:solidFill>
                  <a:srgbClr val="2B91AF"/>
                </a:solidFill>
                <a:latin typeface="Courier New" pitchFamily="49" charset="0"/>
                <a:ea typeface="Calibri"/>
                <a:cs typeface="Courier New" pitchFamily="49" charset="0"/>
              </a:rPr>
              <a:t>LineSegment</a:t>
            </a:r>
            <a:r>
              <a:rPr lang="en-US" sz="2624" dirty="0">
                <a:latin typeface="Courier New" pitchFamily="49" charset="0"/>
                <a:ea typeface="Calibri"/>
                <a:cs typeface="Courier New" pitchFamily="49" charset="0"/>
              </a:rPr>
              <a:t> </a:t>
            </a:r>
            <a:r>
              <a:rPr lang="en-US" sz="2624" b="1" dirty="0">
                <a:solidFill>
                  <a:schemeClr val="bg1"/>
                </a:solidFill>
                <a:latin typeface="Courier New" pitchFamily="49" charset="0"/>
                <a:ea typeface="Calibri"/>
                <a:cs typeface="Courier New" pitchFamily="49" charset="0"/>
              </a:rPr>
              <a:t>sline</a:t>
            </a:r>
            <a:r>
              <a:rPr lang="en-US" sz="2624" dirty="0">
                <a:latin typeface="Courier New" pitchFamily="49" charset="0"/>
                <a:ea typeface="Calibri"/>
                <a:cs typeface="Courier New" pitchFamily="49" charset="0"/>
              </a:rPr>
              <a:t> </a:t>
            </a:r>
            <a:r>
              <a:rPr lang="en-US" sz="2624" dirty="0">
                <a:solidFill>
                  <a:schemeClr val="bg1"/>
                </a:solidFill>
                <a:latin typeface="Courier New" pitchFamily="49" charset="0"/>
                <a:ea typeface="Calibri"/>
                <a:cs typeface="Courier New" pitchFamily="49" charset="0"/>
              </a:rPr>
              <a:t>= (</a:t>
            </a:r>
            <a:r>
              <a:rPr lang="en-US" sz="2624" dirty="0" err="1">
                <a:solidFill>
                  <a:srgbClr val="2B91AF"/>
                </a:solidFill>
                <a:latin typeface="Courier New" pitchFamily="49" charset="0"/>
                <a:ea typeface="Calibri"/>
                <a:cs typeface="Courier New" pitchFamily="49" charset="0"/>
              </a:rPr>
              <a:t>LineSegment</a:t>
            </a:r>
            <a:r>
              <a:rPr lang="en-US" sz="2624" dirty="0">
                <a:solidFill>
                  <a:schemeClr val="bg1"/>
                </a:solidFill>
                <a:latin typeface="Courier New" pitchFamily="49" charset="0"/>
                <a:ea typeface="Calibri"/>
                <a:cs typeface="Courier New" pitchFamily="49" charset="0"/>
              </a:rPr>
              <a:t>)</a:t>
            </a:r>
            <a:r>
              <a:rPr lang="en-US" sz="2624" dirty="0" err="1">
                <a:solidFill>
                  <a:schemeClr val="bg1"/>
                </a:solidFill>
                <a:latin typeface="Courier New" pitchFamily="49" charset="0"/>
                <a:ea typeface="Calibri"/>
                <a:cs typeface="Courier New" pitchFamily="49" charset="0"/>
              </a:rPr>
              <a:t>tm.GetObject</a:t>
            </a:r>
            <a:r>
              <a:rPr lang="en-US" sz="2624" dirty="0">
                <a:solidFill>
                  <a:schemeClr val="bg1"/>
                </a:solidFill>
                <a:latin typeface="Courier New" pitchFamily="49" charset="0"/>
                <a:ea typeface="Calibri"/>
                <a:cs typeface="Courier New" pitchFamily="49" charset="0"/>
              </a:rPr>
              <a:t>(</a:t>
            </a:r>
          </a:p>
          <a:p>
            <a:r>
              <a:rPr lang="en-US" sz="2624" dirty="0">
                <a:solidFill>
                  <a:schemeClr val="bg1"/>
                </a:solidFill>
                <a:latin typeface="Courier New" pitchFamily="49" charset="0"/>
                <a:ea typeface="Calibri"/>
                <a:cs typeface="Courier New" pitchFamily="49" charset="0"/>
              </a:rPr>
              <a:t>                         </a:t>
            </a:r>
            <a:r>
              <a:rPr lang="en-US" sz="2624" dirty="0" err="1">
                <a:solidFill>
                  <a:schemeClr val="bg1"/>
                </a:solidFill>
                <a:latin typeface="Courier New" pitchFamily="49" charset="0"/>
                <a:ea typeface="Calibri"/>
                <a:cs typeface="Courier New" pitchFamily="49" charset="0"/>
              </a:rPr>
              <a:t>entId</a:t>
            </a:r>
            <a:r>
              <a:rPr lang="en-US" sz="2624" dirty="0">
                <a:solidFill>
                  <a:schemeClr val="bg1"/>
                </a:solidFill>
                <a:latin typeface="Courier New" pitchFamily="49" charset="0"/>
                <a:ea typeface="Calibri"/>
                <a:cs typeface="Courier New" pitchFamily="49" charset="0"/>
              </a:rPr>
              <a:t>, </a:t>
            </a:r>
            <a:r>
              <a:rPr lang="en-US" sz="2624" dirty="0" err="1">
                <a:solidFill>
                  <a:srgbClr val="2B91AF"/>
                </a:solidFill>
                <a:latin typeface="Courier New" pitchFamily="49" charset="0"/>
                <a:ea typeface="Calibri"/>
                <a:cs typeface="Courier New" pitchFamily="49" charset="0"/>
              </a:rPr>
              <a:t>OpenMode</a:t>
            </a:r>
            <a:r>
              <a:rPr lang="en-US" sz="2624" dirty="0" err="1">
                <a:solidFill>
                  <a:schemeClr val="bg1"/>
                </a:solidFill>
                <a:latin typeface="Courier New" pitchFamily="49" charset="0"/>
                <a:ea typeface="Calibri"/>
                <a:cs typeface="Courier New" pitchFamily="49" charset="0"/>
              </a:rPr>
              <a:t>.ForRead</a:t>
            </a:r>
            <a:r>
              <a:rPr lang="en-US" sz="2624" dirty="0">
                <a:solidFill>
                  <a:schemeClr val="bg1"/>
                </a:solidFill>
                <a:latin typeface="Courier New" pitchFamily="49" charset="0"/>
                <a:ea typeface="Calibri"/>
                <a:cs typeface="Courier New" pitchFamily="49" charset="0"/>
              </a:rPr>
              <a:t>);</a:t>
            </a:r>
          </a:p>
          <a:p>
            <a:r>
              <a:rPr lang="en-US" sz="2624" dirty="0">
                <a:latin typeface="Courier New" pitchFamily="49" charset="0"/>
                <a:ea typeface="Calibri"/>
                <a:cs typeface="Courier New" pitchFamily="49" charset="0"/>
              </a:rPr>
              <a:t>  </a:t>
            </a:r>
            <a:r>
              <a:rPr lang="en-US" sz="2624" b="1" dirty="0" err="1">
                <a:solidFill>
                  <a:srgbClr val="2B91AF"/>
                </a:solidFill>
                <a:latin typeface="Courier New" pitchFamily="49" charset="0"/>
                <a:ea typeface="Calibri"/>
                <a:cs typeface="Courier New" pitchFamily="49" charset="0"/>
              </a:rPr>
              <a:t>LineStyle</a:t>
            </a:r>
            <a:r>
              <a:rPr lang="en-US" sz="2624" dirty="0">
                <a:solidFill>
                  <a:schemeClr val="bg1"/>
                </a:solidFill>
                <a:latin typeface="Courier New" pitchFamily="49" charset="0"/>
                <a:ea typeface="Calibri"/>
                <a:cs typeface="Courier New" pitchFamily="49" charset="0"/>
              </a:rPr>
              <a:t> </a:t>
            </a:r>
            <a:r>
              <a:rPr lang="en-US" sz="2624" b="1" dirty="0">
                <a:solidFill>
                  <a:schemeClr val="bg1"/>
                </a:solidFill>
                <a:latin typeface="Courier New" pitchFamily="49" charset="0"/>
                <a:ea typeface="Calibri"/>
                <a:cs typeface="Courier New" pitchFamily="49" charset="0"/>
              </a:rPr>
              <a:t>style</a:t>
            </a:r>
            <a:r>
              <a:rPr lang="en-US" sz="2624" dirty="0">
                <a:solidFill>
                  <a:schemeClr val="bg1"/>
                </a:solidFill>
                <a:latin typeface="Courier New" pitchFamily="49" charset="0"/>
                <a:ea typeface="Calibri"/>
                <a:cs typeface="Courier New" pitchFamily="49" charset="0"/>
              </a:rPr>
              <a:t> = (</a:t>
            </a:r>
            <a:r>
              <a:rPr lang="en-US" sz="2624" dirty="0" err="1">
                <a:solidFill>
                  <a:schemeClr val="bg1"/>
                </a:solidFill>
                <a:latin typeface="Courier New" pitchFamily="49" charset="0"/>
                <a:ea typeface="Calibri"/>
                <a:cs typeface="Courier New" pitchFamily="49" charset="0"/>
              </a:rPr>
              <a:t>LineStyle</a:t>
            </a:r>
            <a:r>
              <a:rPr lang="en-US" sz="2624" dirty="0">
                <a:solidFill>
                  <a:schemeClr val="bg1"/>
                </a:solidFill>
                <a:latin typeface="Courier New" pitchFamily="49" charset="0"/>
                <a:ea typeface="Calibri"/>
                <a:cs typeface="Courier New" pitchFamily="49" charset="0"/>
              </a:rPr>
              <a:t>)</a:t>
            </a:r>
            <a:r>
              <a:rPr lang="en-US" sz="2624" dirty="0" err="1">
                <a:solidFill>
                  <a:schemeClr val="bg1"/>
                </a:solidFill>
                <a:latin typeface="Courier New" pitchFamily="49" charset="0"/>
                <a:ea typeface="Calibri"/>
                <a:cs typeface="Courier New" pitchFamily="49" charset="0"/>
              </a:rPr>
              <a:t>tm.GetObject</a:t>
            </a:r>
            <a:r>
              <a:rPr lang="en-US" sz="2624" dirty="0">
                <a:solidFill>
                  <a:schemeClr val="bg1"/>
                </a:solidFill>
                <a:latin typeface="Courier New" pitchFamily="49" charset="0"/>
                <a:ea typeface="Calibri"/>
                <a:cs typeface="Courier New" pitchFamily="49" charset="0"/>
              </a:rPr>
              <a:t>(</a:t>
            </a:r>
          </a:p>
          <a:p>
            <a:r>
              <a:rPr lang="en-US" sz="2624" dirty="0">
                <a:solidFill>
                  <a:schemeClr val="bg1"/>
                </a:solidFill>
                <a:latin typeface="Courier New" pitchFamily="49" charset="0"/>
                <a:ea typeface="Calibri"/>
                <a:cs typeface="Courier New" pitchFamily="49" charset="0"/>
              </a:rPr>
              <a:t>                 </a:t>
            </a:r>
            <a:r>
              <a:rPr lang="en-US" sz="2624" b="1" dirty="0" err="1">
                <a:solidFill>
                  <a:schemeClr val="bg1"/>
                </a:solidFill>
                <a:latin typeface="Courier New" pitchFamily="49" charset="0"/>
                <a:ea typeface="Calibri"/>
                <a:cs typeface="Courier New" pitchFamily="49" charset="0"/>
              </a:rPr>
              <a:t>sline.StyleID</a:t>
            </a:r>
            <a:r>
              <a:rPr lang="en-US" sz="2624" dirty="0">
                <a:solidFill>
                  <a:schemeClr val="bg1"/>
                </a:solidFill>
                <a:latin typeface="Courier New" pitchFamily="49" charset="0"/>
                <a:ea typeface="Calibri"/>
                <a:cs typeface="Courier New" pitchFamily="49" charset="0"/>
              </a:rPr>
              <a:t>, </a:t>
            </a:r>
            <a:r>
              <a:rPr lang="en-US" sz="2624" dirty="0" err="1">
                <a:solidFill>
                  <a:srgbClr val="2B91AF"/>
                </a:solidFill>
                <a:latin typeface="Courier New" pitchFamily="49" charset="0"/>
                <a:ea typeface="Calibri"/>
                <a:cs typeface="Courier New" pitchFamily="49" charset="0"/>
              </a:rPr>
              <a:t>OpenMode</a:t>
            </a:r>
            <a:r>
              <a:rPr lang="en-US" sz="2624" dirty="0" err="1">
                <a:solidFill>
                  <a:schemeClr val="bg1"/>
                </a:solidFill>
                <a:latin typeface="Courier New" pitchFamily="49" charset="0"/>
                <a:ea typeface="Calibri"/>
                <a:cs typeface="Courier New" pitchFamily="49" charset="0"/>
              </a:rPr>
              <a:t>.ForRead</a:t>
            </a:r>
            <a:r>
              <a:rPr lang="en-US" sz="2624" dirty="0">
                <a:solidFill>
                  <a:schemeClr val="bg1"/>
                </a:solidFill>
                <a:latin typeface="Courier New" pitchFamily="49" charset="0"/>
                <a:ea typeface="Calibri"/>
                <a:cs typeface="Courier New" pitchFamily="49" charset="0"/>
              </a:rPr>
              <a:t>);</a:t>
            </a:r>
          </a:p>
          <a:p>
            <a:r>
              <a:rPr lang="en-US" sz="2624" dirty="0">
                <a:solidFill>
                  <a:srgbClr val="0000FF"/>
                </a:solidFill>
                <a:latin typeface="Courier New"/>
                <a:ea typeface="Calibri"/>
                <a:cs typeface="Times New Roman"/>
              </a:rPr>
              <a:t>  string</a:t>
            </a:r>
            <a:r>
              <a:rPr lang="en-US" sz="2624" dirty="0">
                <a:solidFill>
                  <a:schemeClr val="bg1"/>
                </a:solidFill>
                <a:latin typeface="Courier New" pitchFamily="49" charset="0"/>
                <a:ea typeface="Calibri"/>
                <a:cs typeface="Courier New" pitchFamily="49" charset="0"/>
              </a:rPr>
              <a:t> </a:t>
            </a:r>
            <a:r>
              <a:rPr lang="en-US" sz="2624" dirty="0" err="1">
                <a:solidFill>
                  <a:schemeClr val="bg1"/>
                </a:solidFill>
                <a:latin typeface="Courier New" pitchFamily="49" charset="0"/>
                <a:ea typeface="Calibri"/>
                <a:cs typeface="Courier New" pitchFamily="49" charset="0"/>
              </a:rPr>
              <a:t>sMsg</a:t>
            </a:r>
            <a:r>
              <a:rPr lang="en-US" sz="2624" dirty="0">
                <a:solidFill>
                  <a:schemeClr val="bg1"/>
                </a:solidFill>
                <a:latin typeface="Courier New" pitchFamily="49" charset="0"/>
                <a:ea typeface="Calibri"/>
                <a:cs typeface="Courier New" pitchFamily="49" charset="0"/>
              </a:rPr>
              <a:t> = </a:t>
            </a:r>
            <a:r>
              <a:rPr lang="en-US" sz="2624" dirty="0">
                <a:solidFill>
                  <a:srgbClr val="A31515"/>
                </a:solidFill>
                <a:latin typeface="Courier New"/>
                <a:ea typeface="Calibri"/>
                <a:cs typeface="Times New Roman"/>
              </a:rPr>
              <a:t>"\</a:t>
            </a:r>
            <a:r>
              <a:rPr lang="en-US" sz="2624" dirty="0" err="1">
                <a:solidFill>
                  <a:srgbClr val="A31515"/>
                </a:solidFill>
                <a:latin typeface="Courier New"/>
                <a:ea typeface="Calibri"/>
                <a:cs typeface="Times New Roman"/>
              </a:rPr>
              <a:t>nStyle</a:t>
            </a:r>
            <a:r>
              <a:rPr lang="en-US" sz="2624" dirty="0">
                <a:solidFill>
                  <a:srgbClr val="A31515"/>
                </a:solidFill>
                <a:latin typeface="Courier New"/>
                <a:ea typeface="Calibri"/>
                <a:cs typeface="Times New Roman"/>
              </a:rPr>
              <a:t>: "</a:t>
            </a:r>
            <a:r>
              <a:rPr lang="en-US" sz="2624" dirty="0">
                <a:solidFill>
                  <a:schemeClr val="bg1"/>
                </a:solidFill>
                <a:latin typeface="Courier New" pitchFamily="49" charset="0"/>
                <a:ea typeface="Calibri"/>
                <a:cs typeface="Courier New" pitchFamily="49" charset="0"/>
              </a:rPr>
              <a:t> + </a:t>
            </a:r>
            <a:r>
              <a:rPr lang="en-US" sz="2624" b="1" dirty="0" err="1">
                <a:solidFill>
                  <a:schemeClr val="bg1"/>
                </a:solidFill>
                <a:latin typeface="Courier New" pitchFamily="49" charset="0"/>
                <a:ea typeface="Calibri"/>
                <a:cs typeface="Courier New" pitchFamily="49" charset="0"/>
              </a:rPr>
              <a:t>style.Name</a:t>
            </a:r>
            <a:r>
              <a:rPr lang="en-US" sz="2624" dirty="0">
                <a:solidFill>
                  <a:schemeClr val="bg1"/>
                </a:solidFill>
                <a:latin typeface="Courier New" pitchFamily="49" charset="0"/>
                <a:ea typeface="Calibri"/>
                <a:cs typeface="Courier New" pitchFamily="49" charset="0"/>
              </a:rPr>
              <a:t>;</a:t>
            </a:r>
          </a:p>
          <a:p>
            <a:r>
              <a:rPr lang="en-US" sz="2624" dirty="0">
                <a:solidFill>
                  <a:schemeClr val="bg1"/>
                </a:solidFill>
                <a:latin typeface="Courier New" pitchFamily="49" charset="0"/>
                <a:ea typeface="Calibri"/>
                <a:cs typeface="Courier New" pitchFamily="49" charset="0"/>
              </a:rPr>
              <a:t> </a:t>
            </a:r>
          </a:p>
        </p:txBody>
      </p:sp>
    </p:spTree>
    <p:extLst>
      <p:ext uri="{BB962C8B-B14F-4D97-AF65-F5344CB8AC3E}">
        <p14:creationId xmlns:p14="http://schemas.microsoft.com/office/powerpoint/2010/main" val="3104744053"/>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Group</a:t>
            </a:r>
            <a:endParaRPr lang="en-US" dirty="0"/>
          </a:p>
        </p:txBody>
      </p:sp>
      <p:sp>
        <p:nvSpPr>
          <p:cNvPr id="3" name="Content Placeholder 2"/>
          <p:cNvSpPr>
            <a:spLocks noGrp="1"/>
          </p:cNvSpPr>
          <p:nvPr>
            <p:ph idx="1"/>
          </p:nvPr>
        </p:nvSpPr>
        <p:spPr/>
        <p:txBody>
          <a:bodyPr/>
          <a:lstStyle/>
          <a:p>
            <a:r>
              <a:rPr lang="en-US" dirty="0" smtClean="0"/>
              <a:t>The </a:t>
            </a:r>
            <a:r>
              <a:rPr lang="en-US" b="1" dirty="0" err="1" smtClean="0">
                <a:latin typeface="Times New Roman" pitchFamily="18" charset="0"/>
                <a:cs typeface="Times New Roman" pitchFamily="18" charset="0"/>
              </a:rPr>
              <a:t>LineGroup</a:t>
            </a:r>
            <a:r>
              <a:rPr lang="en-US" b="1" dirty="0" smtClean="0"/>
              <a:t> </a:t>
            </a:r>
            <a:r>
              <a:rPr lang="en-US" dirty="0" smtClean="0"/>
              <a:t>class combines multiple </a:t>
            </a:r>
            <a:r>
              <a:rPr lang="en-US" dirty="0" err="1" smtClean="0">
                <a:latin typeface="Times New Roman" pitchFamily="18" charset="0"/>
                <a:cs typeface="Times New Roman" pitchFamily="18" charset="0"/>
              </a:rPr>
              <a:t>LineSegments</a:t>
            </a:r>
            <a:r>
              <a:rPr lang="en-US" dirty="0" smtClean="0"/>
              <a:t> into a complete pipe or signal line</a:t>
            </a:r>
            <a:endParaRPr lang="en-US" b="1" dirty="0" smtClean="0"/>
          </a:p>
          <a:p>
            <a:r>
              <a:rPr lang="en-US" dirty="0" smtClean="0"/>
              <a:t>Similar to Groups in AutoCAD in behavior</a:t>
            </a:r>
          </a:p>
          <a:p>
            <a:r>
              <a:rPr lang="en-US" dirty="0" smtClean="0"/>
              <a:t>Maintained automatically (not by the user)</a:t>
            </a:r>
          </a:p>
          <a:p>
            <a:r>
              <a:rPr lang="en-US" dirty="0" smtClean="0"/>
              <a:t>Has a row in the project database (no </a:t>
            </a:r>
            <a:r>
              <a:rPr lang="en-US" dirty="0" err="1" smtClean="0"/>
              <a:t>AcDb</a:t>
            </a:r>
            <a:r>
              <a:rPr lang="en-US" dirty="0" smtClean="0"/>
              <a:t> representation)</a:t>
            </a:r>
          </a:p>
          <a:p>
            <a:endParaRPr lang="en-US" dirty="0"/>
          </a:p>
        </p:txBody>
      </p:sp>
    </p:spTree>
    <p:extLst>
      <p:ext uri="{BB962C8B-B14F-4D97-AF65-F5344CB8AC3E}">
        <p14:creationId xmlns:p14="http://schemas.microsoft.com/office/powerpoint/2010/main" val="480202510"/>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the Line Segments in a Line Group</a:t>
            </a:r>
            <a:endParaRPr lang="en-US" dirty="0"/>
          </a:p>
        </p:txBody>
      </p:sp>
      <p:sp>
        <p:nvSpPr>
          <p:cNvPr id="5" name="Content Placeholder 4"/>
          <p:cNvSpPr>
            <a:spLocks noGrp="1"/>
          </p:cNvSpPr>
          <p:nvPr>
            <p:ph idx="1"/>
          </p:nvPr>
        </p:nvSpPr>
        <p:spPr/>
        <p:txBody>
          <a:bodyPr/>
          <a:lstStyle/>
          <a:p>
            <a:r>
              <a:rPr lang="en-US" dirty="0" smtClean="0"/>
              <a:t>The </a:t>
            </a:r>
            <a:r>
              <a:rPr lang="en-US" b="1" dirty="0" err="1" smtClean="0">
                <a:latin typeface="Times New Roman" pitchFamily="18" charset="0"/>
                <a:cs typeface="Times New Roman" pitchFamily="18" charset="0"/>
              </a:rPr>
              <a:t>LineGroupManager.LineDbIds</a:t>
            </a:r>
            <a:r>
              <a:rPr lang="en-US" dirty="0" smtClean="0"/>
              <a:t> property contains Ids of all the segments</a:t>
            </a:r>
            <a:endParaRPr lang="en-US" dirty="0"/>
          </a:p>
        </p:txBody>
      </p:sp>
      <p:sp>
        <p:nvSpPr>
          <p:cNvPr id="4" name="Rectangle 3"/>
          <p:cNvSpPr/>
          <p:nvPr/>
        </p:nvSpPr>
        <p:spPr bwMode="auto">
          <a:xfrm>
            <a:off x="4458070" y="3908073"/>
            <a:ext cx="10980656" cy="4393346"/>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r>
              <a:rPr lang="en-US" sz="1500" dirty="0">
                <a:latin typeface="Courier New" pitchFamily="49" charset="0"/>
                <a:ea typeface="Calibri"/>
                <a:cs typeface="Courier New" pitchFamily="49" charset="0"/>
              </a:rPr>
              <a:t> </a:t>
            </a:r>
          </a:p>
          <a:p>
            <a:pPr>
              <a:spcBef>
                <a:spcPts val="1687"/>
              </a:spcBef>
            </a:pPr>
            <a:r>
              <a:rPr lang="en-US" sz="2624" b="1" dirty="0">
                <a:solidFill>
                  <a:srgbClr val="2B91AF"/>
                </a:solidFill>
                <a:latin typeface="Courier New" pitchFamily="49" charset="0"/>
                <a:ea typeface="Calibri"/>
                <a:cs typeface="Courier New" pitchFamily="49" charset="0"/>
              </a:rPr>
              <a:t>  </a:t>
            </a:r>
            <a:r>
              <a:rPr lang="en-US" sz="2624" b="1" dirty="0" err="1">
                <a:solidFill>
                  <a:srgbClr val="2B91AF"/>
                </a:solidFill>
                <a:latin typeface="Courier New" pitchFamily="49" charset="0"/>
                <a:ea typeface="Calibri"/>
                <a:cs typeface="Courier New" pitchFamily="49" charset="0"/>
              </a:rPr>
              <a:t>LineGroupManager</a:t>
            </a:r>
            <a:r>
              <a:rPr lang="en-US" sz="2624" b="1" dirty="0">
                <a:latin typeface="Courier New" pitchFamily="49" charset="0"/>
                <a:ea typeface="Calibri"/>
                <a:cs typeface="Courier New" pitchFamily="49" charset="0"/>
              </a:rPr>
              <a:t> </a:t>
            </a:r>
            <a:r>
              <a:rPr lang="en-US" sz="2624" b="1" dirty="0" err="1">
                <a:solidFill>
                  <a:schemeClr val="bg1"/>
                </a:solidFill>
                <a:latin typeface="Courier New" pitchFamily="49" charset="0"/>
                <a:ea typeface="Calibri"/>
                <a:cs typeface="Courier New" pitchFamily="49" charset="0"/>
              </a:rPr>
              <a:t>lgmgr</a:t>
            </a:r>
            <a:r>
              <a:rPr lang="en-US" sz="2624" b="1" dirty="0">
                <a:solidFill>
                  <a:schemeClr val="bg1"/>
                </a:solidFill>
                <a:latin typeface="Courier New" pitchFamily="49" charset="0"/>
                <a:ea typeface="Calibri"/>
                <a:cs typeface="Courier New" pitchFamily="49" charset="0"/>
              </a:rPr>
              <a:t> </a:t>
            </a:r>
            <a:r>
              <a:rPr lang="en-US" sz="2624" dirty="0">
                <a:solidFill>
                  <a:schemeClr val="bg1"/>
                </a:solidFill>
                <a:latin typeface="Courier New" pitchFamily="49" charset="0"/>
                <a:ea typeface="Calibri"/>
                <a:cs typeface="Courier New" pitchFamily="49" charset="0"/>
              </a:rPr>
              <a:t>= new </a:t>
            </a:r>
            <a:r>
              <a:rPr lang="en-US" sz="2624" b="1" dirty="0" err="1">
                <a:solidFill>
                  <a:srgbClr val="2B91AF"/>
                </a:solidFill>
                <a:latin typeface="Courier New" pitchFamily="49" charset="0"/>
                <a:ea typeface="Calibri"/>
                <a:cs typeface="Courier New" pitchFamily="49" charset="0"/>
              </a:rPr>
              <a:t>LineGroupManager</a:t>
            </a:r>
            <a:r>
              <a:rPr lang="en-US" sz="2624" b="1" dirty="0">
                <a:solidFill>
                  <a:srgbClr val="2B91AF"/>
                </a:solidFill>
                <a:latin typeface="Courier New" pitchFamily="49" charset="0"/>
                <a:ea typeface="Calibri"/>
                <a:cs typeface="Courier New" pitchFamily="49" charset="0"/>
              </a:rPr>
              <a:t>()</a:t>
            </a:r>
            <a:r>
              <a:rPr lang="en-US" sz="2624" dirty="0">
                <a:solidFill>
                  <a:schemeClr val="bg1"/>
                </a:solidFill>
                <a:latin typeface="Courier New" pitchFamily="49" charset="0"/>
                <a:ea typeface="Calibri"/>
                <a:cs typeface="Courier New" pitchFamily="49" charset="0"/>
              </a:rPr>
              <a:t>;</a:t>
            </a:r>
          </a:p>
          <a:p>
            <a:pPr>
              <a:spcBef>
                <a:spcPts val="1687"/>
              </a:spcBef>
            </a:pPr>
            <a:r>
              <a:rPr lang="en-US" sz="2624" dirty="0">
                <a:solidFill>
                  <a:schemeClr val="bg1"/>
                </a:solidFill>
                <a:latin typeface="Courier New" pitchFamily="49" charset="0"/>
                <a:ea typeface="Calibri"/>
                <a:cs typeface="Courier New" pitchFamily="49" charset="0"/>
              </a:rPr>
              <a:t>  </a:t>
            </a:r>
            <a:r>
              <a:rPr lang="en-US" sz="2624" dirty="0" err="1">
                <a:solidFill>
                  <a:schemeClr val="bg1"/>
                </a:solidFill>
                <a:latin typeface="Courier New" pitchFamily="49" charset="0"/>
                <a:ea typeface="Calibri"/>
                <a:cs typeface="Courier New" pitchFamily="49" charset="0"/>
              </a:rPr>
              <a:t>int</a:t>
            </a:r>
            <a:r>
              <a:rPr lang="en-US" sz="2624" dirty="0">
                <a:solidFill>
                  <a:schemeClr val="bg1"/>
                </a:solidFill>
                <a:latin typeface="Courier New" pitchFamily="49" charset="0"/>
                <a:ea typeface="Calibri"/>
                <a:cs typeface="Courier New" pitchFamily="49" charset="0"/>
              </a:rPr>
              <a:t> </a:t>
            </a:r>
            <a:r>
              <a:rPr lang="en-US" sz="2624" b="1" dirty="0" err="1">
                <a:solidFill>
                  <a:schemeClr val="bg1"/>
                </a:solidFill>
                <a:latin typeface="Courier New" pitchFamily="49" charset="0"/>
                <a:ea typeface="Calibri"/>
                <a:cs typeface="Courier New" pitchFamily="49" charset="0"/>
              </a:rPr>
              <a:t>lgId</a:t>
            </a:r>
            <a:r>
              <a:rPr lang="en-US" sz="2624" dirty="0">
                <a:solidFill>
                  <a:schemeClr val="bg1"/>
                </a:solidFill>
                <a:latin typeface="Courier New" pitchFamily="49" charset="0"/>
                <a:ea typeface="Calibri"/>
                <a:cs typeface="Courier New" pitchFamily="49" charset="0"/>
              </a:rPr>
              <a:t> = </a:t>
            </a:r>
            <a:r>
              <a:rPr lang="en-US" sz="2624" b="1" dirty="0" err="1">
                <a:solidFill>
                  <a:schemeClr val="bg1"/>
                </a:solidFill>
                <a:latin typeface="Courier New" pitchFamily="49" charset="0"/>
                <a:ea typeface="Calibri"/>
                <a:cs typeface="Courier New" pitchFamily="49" charset="0"/>
              </a:rPr>
              <a:t>lgmgr.GroupId</a:t>
            </a:r>
            <a:r>
              <a:rPr lang="en-US" sz="2624" dirty="0">
                <a:solidFill>
                  <a:schemeClr val="bg1"/>
                </a:solidFill>
                <a:latin typeface="Courier New" pitchFamily="49" charset="0"/>
                <a:ea typeface="Calibri"/>
                <a:cs typeface="Courier New" pitchFamily="49" charset="0"/>
              </a:rPr>
              <a:t>(</a:t>
            </a:r>
            <a:r>
              <a:rPr lang="en-US" sz="2624" dirty="0" err="1">
                <a:solidFill>
                  <a:schemeClr val="bg1"/>
                </a:solidFill>
                <a:latin typeface="Courier New" pitchFamily="49" charset="0"/>
                <a:ea typeface="Calibri"/>
                <a:cs typeface="Courier New" pitchFamily="49" charset="0"/>
              </a:rPr>
              <a:t>sline.ObjectId</a:t>
            </a:r>
            <a:r>
              <a:rPr lang="en-US" sz="2624" dirty="0">
                <a:solidFill>
                  <a:schemeClr val="bg1"/>
                </a:solidFill>
                <a:latin typeface="Courier New" pitchFamily="49" charset="0"/>
                <a:ea typeface="Calibri"/>
                <a:cs typeface="Courier New" pitchFamily="49" charset="0"/>
              </a:rPr>
              <a:t>);</a:t>
            </a:r>
          </a:p>
          <a:p>
            <a:r>
              <a:rPr lang="en-US" sz="2624" dirty="0">
                <a:latin typeface="Courier New" pitchFamily="49" charset="0"/>
                <a:ea typeface="Calibri"/>
                <a:cs typeface="Courier New" pitchFamily="49" charset="0"/>
              </a:rPr>
              <a:t>  </a:t>
            </a:r>
            <a:r>
              <a:rPr lang="en-US" sz="2624" dirty="0" err="1">
                <a:solidFill>
                  <a:srgbClr val="0000FF"/>
                </a:solidFill>
                <a:latin typeface="Courier New" pitchFamily="49" charset="0"/>
                <a:ea typeface="Calibri"/>
                <a:cs typeface="Courier New" pitchFamily="49" charset="0"/>
              </a:rPr>
              <a:t>foreach</a:t>
            </a:r>
            <a:r>
              <a:rPr lang="en-US" sz="2624" dirty="0">
                <a:latin typeface="Courier New" pitchFamily="49" charset="0"/>
                <a:ea typeface="Calibri"/>
                <a:cs typeface="Courier New" pitchFamily="49" charset="0"/>
              </a:rPr>
              <a:t> </a:t>
            </a:r>
            <a:r>
              <a:rPr lang="en-US" sz="2624" dirty="0">
                <a:solidFill>
                  <a:schemeClr val="bg1"/>
                </a:solidFill>
                <a:latin typeface="Courier New" pitchFamily="49" charset="0"/>
                <a:ea typeface="Calibri"/>
                <a:cs typeface="Courier New" pitchFamily="49" charset="0"/>
              </a:rPr>
              <a:t>(</a:t>
            </a:r>
            <a:r>
              <a:rPr lang="en-US" sz="2624" dirty="0">
                <a:solidFill>
                  <a:srgbClr val="2B91AF"/>
                </a:solidFill>
                <a:latin typeface="Courier New" pitchFamily="49" charset="0"/>
                <a:ea typeface="Calibri"/>
                <a:cs typeface="Courier New" pitchFamily="49" charset="0"/>
              </a:rPr>
              <a:t>ObjectId</a:t>
            </a:r>
            <a:r>
              <a:rPr lang="en-US" sz="2624" dirty="0">
                <a:latin typeface="Courier New" pitchFamily="49" charset="0"/>
                <a:ea typeface="Calibri"/>
                <a:cs typeface="Courier New" pitchFamily="49" charset="0"/>
              </a:rPr>
              <a:t> </a:t>
            </a:r>
            <a:r>
              <a:rPr lang="en-US" sz="2624" b="1" dirty="0" err="1">
                <a:solidFill>
                  <a:schemeClr val="bg1"/>
                </a:solidFill>
                <a:latin typeface="Courier New" pitchFamily="49" charset="0"/>
                <a:ea typeface="Calibri"/>
                <a:cs typeface="Courier New" pitchFamily="49" charset="0"/>
              </a:rPr>
              <a:t>lsId</a:t>
            </a:r>
            <a:r>
              <a:rPr lang="en-US" sz="2624" dirty="0">
                <a:solidFill>
                  <a:schemeClr val="bg1"/>
                </a:solidFill>
                <a:latin typeface="Courier New" pitchFamily="49" charset="0"/>
                <a:ea typeface="Calibri"/>
                <a:cs typeface="Courier New" pitchFamily="49" charset="0"/>
              </a:rPr>
              <a:t> </a:t>
            </a:r>
            <a:r>
              <a:rPr lang="en-US" sz="2624" dirty="0">
                <a:solidFill>
                  <a:srgbClr val="0000FF"/>
                </a:solidFill>
                <a:latin typeface="Courier New" pitchFamily="49" charset="0"/>
                <a:ea typeface="Calibri"/>
                <a:cs typeface="Courier New" pitchFamily="49" charset="0"/>
              </a:rPr>
              <a:t>in</a:t>
            </a:r>
            <a:r>
              <a:rPr lang="en-US" sz="2624" dirty="0">
                <a:solidFill>
                  <a:schemeClr val="bg1"/>
                </a:solidFill>
                <a:latin typeface="Courier New" pitchFamily="49" charset="0"/>
                <a:ea typeface="Calibri"/>
                <a:cs typeface="Courier New" pitchFamily="49" charset="0"/>
              </a:rPr>
              <a:t> </a:t>
            </a:r>
            <a:r>
              <a:rPr lang="en-US" sz="2624" b="1" dirty="0" err="1">
                <a:solidFill>
                  <a:schemeClr val="bg1"/>
                </a:solidFill>
                <a:latin typeface="Courier New" pitchFamily="49" charset="0"/>
                <a:ea typeface="Calibri"/>
                <a:cs typeface="Courier New" pitchFamily="49" charset="0"/>
              </a:rPr>
              <a:t>lgmgr.LineDbIds</a:t>
            </a:r>
            <a:r>
              <a:rPr lang="en-US" sz="2624" dirty="0">
                <a:solidFill>
                  <a:schemeClr val="bg1"/>
                </a:solidFill>
                <a:latin typeface="Courier New" pitchFamily="49" charset="0"/>
                <a:ea typeface="Calibri"/>
                <a:cs typeface="Courier New" pitchFamily="49" charset="0"/>
              </a:rPr>
              <a:t>(</a:t>
            </a:r>
            <a:r>
              <a:rPr lang="en-US" sz="2624" b="1" dirty="0" err="1">
                <a:solidFill>
                  <a:schemeClr val="bg1"/>
                </a:solidFill>
                <a:latin typeface="Courier New" pitchFamily="49" charset="0"/>
                <a:ea typeface="Calibri"/>
                <a:cs typeface="Courier New" pitchFamily="49" charset="0"/>
              </a:rPr>
              <a:t>lgId</a:t>
            </a:r>
            <a:r>
              <a:rPr lang="en-US" sz="2624" b="1" dirty="0">
                <a:solidFill>
                  <a:schemeClr val="bg1"/>
                </a:solidFill>
                <a:latin typeface="Courier New" pitchFamily="49" charset="0"/>
                <a:ea typeface="Calibri"/>
                <a:cs typeface="Courier New" pitchFamily="49" charset="0"/>
              </a:rPr>
              <a:t>)</a:t>
            </a:r>
            <a:r>
              <a:rPr lang="en-US" sz="2624" dirty="0">
                <a:solidFill>
                  <a:schemeClr val="bg1"/>
                </a:solidFill>
                <a:latin typeface="Courier New" pitchFamily="49" charset="0"/>
                <a:ea typeface="Calibri"/>
                <a:cs typeface="Courier New" pitchFamily="49" charset="0"/>
              </a:rPr>
              <a:t>) </a:t>
            </a:r>
          </a:p>
          <a:p>
            <a:r>
              <a:rPr lang="en-US" sz="2624" dirty="0">
                <a:solidFill>
                  <a:schemeClr val="bg1"/>
                </a:solidFill>
                <a:latin typeface="Courier New" pitchFamily="49" charset="0"/>
                <a:ea typeface="Calibri"/>
                <a:cs typeface="Courier New" pitchFamily="49" charset="0"/>
              </a:rPr>
              <a:t>  { </a:t>
            </a:r>
          </a:p>
          <a:p>
            <a:r>
              <a:rPr lang="en-US" sz="2624" dirty="0">
                <a:latin typeface="Courier New" pitchFamily="49" charset="0"/>
                <a:ea typeface="Calibri"/>
                <a:cs typeface="Courier New" pitchFamily="49" charset="0"/>
              </a:rPr>
              <a:t>    </a:t>
            </a:r>
            <a:r>
              <a:rPr lang="en-US" sz="2624" b="1" dirty="0" err="1">
                <a:solidFill>
                  <a:srgbClr val="2B91AF"/>
                </a:solidFill>
                <a:latin typeface="Courier New" pitchFamily="49" charset="0"/>
                <a:ea typeface="Calibri"/>
                <a:cs typeface="Courier New" pitchFamily="49" charset="0"/>
              </a:rPr>
              <a:t>LineSegment</a:t>
            </a:r>
            <a:r>
              <a:rPr lang="en-US" sz="2624" b="1" dirty="0">
                <a:solidFill>
                  <a:schemeClr val="bg1"/>
                </a:solidFill>
                <a:latin typeface="Courier New" pitchFamily="49" charset="0"/>
                <a:ea typeface="Calibri"/>
                <a:cs typeface="Courier New" pitchFamily="49" charset="0"/>
              </a:rPr>
              <a:t> </a:t>
            </a:r>
            <a:r>
              <a:rPr lang="en-US" sz="2624" b="1" dirty="0" err="1">
                <a:solidFill>
                  <a:schemeClr val="bg1"/>
                </a:solidFill>
                <a:latin typeface="Courier New" pitchFamily="49" charset="0"/>
                <a:ea typeface="Calibri"/>
                <a:cs typeface="Courier New" pitchFamily="49" charset="0"/>
              </a:rPr>
              <a:t>ls</a:t>
            </a:r>
            <a:r>
              <a:rPr lang="en-US" sz="2624" b="1" dirty="0">
                <a:solidFill>
                  <a:schemeClr val="bg1"/>
                </a:solidFill>
                <a:latin typeface="Courier New" pitchFamily="49" charset="0"/>
                <a:ea typeface="Calibri"/>
                <a:cs typeface="Courier New" pitchFamily="49" charset="0"/>
              </a:rPr>
              <a:t> </a:t>
            </a:r>
            <a:r>
              <a:rPr lang="en-US" sz="2624" dirty="0">
                <a:solidFill>
                  <a:schemeClr val="bg1"/>
                </a:solidFill>
                <a:latin typeface="Courier New" pitchFamily="49" charset="0"/>
                <a:ea typeface="Calibri"/>
                <a:cs typeface="Courier New" pitchFamily="49" charset="0"/>
              </a:rPr>
              <a:t>= (</a:t>
            </a:r>
            <a:r>
              <a:rPr lang="en-US" sz="2624" dirty="0" err="1">
                <a:solidFill>
                  <a:schemeClr val="bg1"/>
                </a:solidFill>
                <a:latin typeface="Courier New" pitchFamily="49" charset="0"/>
                <a:ea typeface="Calibri"/>
                <a:cs typeface="Courier New" pitchFamily="49" charset="0"/>
              </a:rPr>
              <a:t>LineSegment</a:t>
            </a:r>
            <a:r>
              <a:rPr lang="en-US" sz="2624" dirty="0">
                <a:solidFill>
                  <a:schemeClr val="bg1"/>
                </a:solidFill>
                <a:latin typeface="Courier New" pitchFamily="49" charset="0"/>
                <a:ea typeface="Calibri"/>
                <a:cs typeface="Courier New" pitchFamily="49" charset="0"/>
              </a:rPr>
              <a:t>)</a:t>
            </a:r>
            <a:r>
              <a:rPr lang="en-US" sz="2624" dirty="0" err="1">
                <a:solidFill>
                  <a:schemeClr val="bg1"/>
                </a:solidFill>
                <a:latin typeface="Courier New" pitchFamily="49" charset="0"/>
                <a:ea typeface="Calibri"/>
                <a:cs typeface="Courier New" pitchFamily="49" charset="0"/>
              </a:rPr>
              <a:t>tm.GetObject</a:t>
            </a:r>
            <a:r>
              <a:rPr lang="en-US" sz="2624" dirty="0">
                <a:solidFill>
                  <a:schemeClr val="bg1"/>
                </a:solidFill>
                <a:latin typeface="Courier New" pitchFamily="49" charset="0"/>
                <a:ea typeface="Calibri"/>
                <a:cs typeface="Courier New" pitchFamily="49" charset="0"/>
              </a:rPr>
              <a:t>(</a:t>
            </a:r>
          </a:p>
          <a:p>
            <a:r>
              <a:rPr lang="en-US" sz="2624" dirty="0">
                <a:solidFill>
                  <a:schemeClr val="bg1"/>
                </a:solidFill>
                <a:latin typeface="Courier New" pitchFamily="49" charset="0"/>
                <a:ea typeface="Calibri"/>
                <a:cs typeface="Courier New" pitchFamily="49" charset="0"/>
              </a:rPr>
              <a:t>				  </a:t>
            </a:r>
            <a:r>
              <a:rPr lang="en-US" sz="2624" b="1" dirty="0" err="1">
                <a:solidFill>
                  <a:schemeClr val="bg1"/>
                </a:solidFill>
                <a:latin typeface="Courier New" pitchFamily="49" charset="0"/>
                <a:ea typeface="Calibri"/>
                <a:cs typeface="Courier New" pitchFamily="49" charset="0"/>
              </a:rPr>
              <a:t>lsId</a:t>
            </a:r>
            <a:r>
              <a:rPr lang="en-US" sz="2624" dirty="0">
                <a:solidFill>
                  <a:schemeClr val="bg1"/>
                </a:solidFill>
                <a:latin typeface="Courier New" pitchFamily="49" charset="0"/>
                <a:ea typeface="Calibri"/>
                <a:cs typeface="Courier New" pitchFamily="49" charset="0"/>
              </a:rPr>
              <a:t>, </a:t>
            </a:r>
            <a:r>
              <a:rPr lang="en-US" sz="2624" dirty="0" err="1">
                <a:solidFill>
                  <a:srgbClr val="2B91AF"/>
                </a:solidFill>
                <a:latin typeface="Courier New" pitchFamily="49" charset="0"/>
                <a:ea typeface="Calibri"/>
                <a:cs typeface="Courier New" pitchFamily="49" charset="0"/>
              </a:rPr>
              <a:t>OpenMode</a:t>
            </a:r>
            <a:r>
              <a:rPr lang="en-US" sz="2624" dirty="0" err="1">
                <a:solidFill>
                  <a:schemeClr val="bg1"/>
                </a:solidFill>
                <a:latin typeface="Courier New" pitchFamily="49" charset="0"/>
                <a:ea typeface="Calibri"/>
                <a:cs typeface="Courier New" pitchFamily="49" charset="0"/>
              </a:rPr>
              <a:t>.ForRead</a:t>
            </a:r>
            <a:r>
              <a:rPr lang="en-US" sz="2624" dirty="0">
                <a:solidFill>
                  <a:schemeClr val="bg1"/>
                </a:solidFill>
                <a:latin typeface="Courier New" pitchFamily="49" charset="0"/>
                <a:ea typeface="Calibri"/>
                <a:cs typeface="Courier New" pitchFamily="49" charset="0"/>
              </a:rPr>
              <a:t>);</a:t>
            </a:r>
          </a:p>
          <a:p>
            <a:r>
              <a:rPr lang="en-US" sz="2624" dirty="0">
                <a:solidFill>
                  <a:schemeClr val="bg1"/>
                </a:solidFill>
                <a:latin typeface="Courier New" pitchFamily="49" charset="0"/>
                <a:ea typeface="Calibri"/>
                <a:cs typeface="Courier New" pitchFamily="49" charset="0"/>
              </a:rPr>
              <a:t>    </a:t>
            </a:r>
            <a:r>
              <a:rPr lang="en-US" sz="2624" dirty="0" err="1">
                <a:solidFill>
                  <a:schemeClr val="bg1"/>
                </a:solidFill>
                <a:latin typeface="Courier New" pitchFamily="49" charset="0"/>
                <a:ea typeface="Calibri"/>
                <a:cs typeface="Courier New" pitchFamily="49" charset="0"/>
              </a:rPr>
              <a:t>sMsg</a:t>
            </a:r>
            <a:r>
              <a:rPr lang="en-US" sz="2624" dirty="0">
                <a:solidFill>
                  <a:schemeClr val="bg1"/>
                </a:solidFill>
                <a:latin typeface="Courier New" pitchFamily="49" charset="0"/>
                <a:ea typeface="Calibri"/>
                <a:cs typeface="Courier New" pitchFamily="49" charset="0"/>
              </a:rPr>
              <a:t> = </a:t>
            </a:r>
            <a:r>
              <a:rPr lang="en-US" sz="2624" b="1" dirty="0" err="1">
                <a:solidFill>
                  <a:schemeClr val="bg1"/>
                </a:solidFill>
                <a:latin typeface="Courier New" pitchFamily="49" charset="0"/>
                <a:ea typeface="Calibri"/>
                <a:cs typeface="Courier New" pitchFamily="49" charset="0"/>
              </a:rPr>
              <a:t>ls.ClassName</a:t>
            </a:r>
            <a:r>
              <a:rPr lang="en-US" sz="2624" dirty="0">
                <a:solidFill>
                  <a:schemeClr val="bg1"/>
                </a:solidFill>
                <a:latin typeface="Courier New" pitchFamily="49" charset="0"/>
                <a:ea typeface="Calibri"/>
                <a:cs typeface="Courier New" pitchFamily="49" charset="0"/>
              </a:rPr>
              <a:t> + </a:t>
            </a:r>
            <a:r>
              <a:rPr lang="en-US" sz="2624" b="1" dirty="0" err="1">
                <a:solidFill>
                  <a:schemeClr val="bg1"/>
                </a:solidFill>
                <a:latin typeface="Courier New" pitchFamily="49" charset="0"/>
                <a:ea typeface="Calibri"/>
                <a:cs typeface="Courier New" pitchFamily="49" charset="0"/>
              </a:rPr>
              <a:t>ls</a:t>
            </a:r>
            <a:r>
              <a:rPr lang="en-US" sz="2624" dirty="0" err="1">
                <a:solidFill>
                  <a:schemeClr val="bg1"/>
                </a:solidFill>
                <a:latin typeface="Courier New" pitchFamily="49" charset="0"/>
                <a:ea typeface="Calibri"/>
                <a:cs typeface="Courier New" pitchFamily="49" charset="0"/>
              </a:rPr>
              <a:t>.</a:t>
            </a:r>
            <a:r>
              <a:rPr lang="en-US" sz="2624" b="1" dirty="0" err="1">
                <a:solidFill>
                  <a:schemeClr val="bg1"/>
                </a:solidFill>
                <a:latin typeface="Courier New" pitchFamily="49" charset="0"/>
                <a:ea typeface="Calibri"/>
                <a:cs typeface="Courier New" pitchFamily="49" charset="0"/>
              </a:rPr>
              <a:t>Vertices</a:t>
            </a:r>
            <a:r>
              <a:rPr lang="en-US" sz="2624" dirty="0">
                <a:solidFill>
                  <a:schemeClr val="bg1"/>
                </a:solidFill>
                <a:latin typeface="Courier New" pitchFamily="49" charset="0"/>
                <a:ea typeface="Calibri"/>
                <a:cs typeface="Courier New" pitchFamily="49" charset="0"/>
              </a:rPr>
              <a:t>[0].</a:t>
            </a:r>
            <a:r>
              <a:rPr lang="en-US" sz="2624" dirty="0" err="1">
                <a:solidFill>
                  <a:schemeClr val="bg1"/>
                </a:solidFill>
                <a:latin typeface="Courier New" pitchFamily="49" charset="0"/>
                <a:ea typeface="Calibri"/>
                <a:cs typeface="Courier New" pitchFamily="49" charset="0"/>
              </a:rPr>
              <a:t>ToString</a:t>
            </a:r>
            <a:r>
              <a:rPr lang="en-US" sz="2624" dirty="0">
                <a:solidFill>
                  <a:schemeClr val="bg1"/>
                </a:solidFill>
                <a:latin typeface="Courier New" pitchFamily="49" charset="0"/>
                <a:ea typeface="Calibri"/>
                <a:cs typeface="Courier New" pitchFamily="49" charset="0"/>
              </a:rPr>
              <a:t>();</a:t>
            </a:r>
          </a:p>
          <a:p>
            <a:r>
              <a:rPr lang="en-US" sz="2624" dirty="0">
                <a:solidFill>
                  <a:schemeClr val="bg1"/>
                </a:solidFill>
                <a:latin typeface="Courier New" pitchFamily="49" charset="0"/>
                <a:ea typeface="Calibri"/>
                <a:cs typeface="Courier New" pitchFamily="49" charset="0"/>
              </a:rPr>
              <a:t>  } </a:t>
            </a:r>
          </a:p>
        </p:txBody>
      </p:sp>
    </p:spTree>
    <p:extLst>
      <p:ext uri="{BB962C8B-B14F-4D97-AF65-F5344CB8AC3E}">
        <p14:creationId xmlns:p14="http://schemas.microsoft.com/office/powerpoint/2010/main" val="364681298"/>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Autodesk Developer Network</a:t>
            </a:r>
            <a:endParaRPr lang="ru-RU" dirty="0"/>
          </a:p>
        </p:txBody>
      </p:sp>
      <p:sp>
        <p:nvSpPr>
          <p:cNvPr id="3" name="Content Placeholder 2"/>
          <p:cNvSpPr>
            <a:spLocks noGrp="1"/>
          </p:cNvSpPr>
          <p:nvPr>
            <p:ph idx="1"/>
          </p:nvPr>
        </p:nvSpPr>
        <p:spPr/>
        <p:txBody>
          <a:bodyPr>
            <a:normAutofit/>
          </a:bodyPr>
          <a:lstStyle/>
          <a:p>
            <a:r>
              <a:rPr lang="en-US" dirty="0" smtClean="0"/>
              <a:t>Access to almost all Autodesk software and SDK’s</a:t>
            </a:r>
          </a:p>
          <a:p>
            <a:pPr lvl="1"/>
            <a:r>
              <a:rPr lang="en-US" dirty="0" smtClean="0"/>
              <a:t>Including early access to Beta software</a:t>
            </a:r>
          </a:p>
          <a:p>
            <a:r>
              <a:rPr lang="en-US" dirty="0" smtClean="0"/>
              <a:t>Unlimited technical support</a:t>
            </a:r>
          </a:p>
          <a:p>
            <a:r>
              <a:rPr lang="en-US" dirty="0" smtClean="0"/>
              <a:t>Product direction through conferences (</a:t>
            </a:r>
            <a:r>
              <a:rPr lang="en-US" dirty="0" err="1" smtClean="0"/>
              <a:t>DevDays</a:t>
            </a:r>
            <a:r>
              <a:rPr lang="en-US" dirty="0" smtClean="0"/>
              <a:t>)</a:t>
            </a:r>
          </a:p>
          <a:p>
            <a:r>
              <a:rPr lang="en-US" dirty="0" smtClean="0"/>
              <a:t>Marketing benefits</a:t>
            </a:r>
          </a:p>
          <a:p>
            <a:endParaRPr lang="en-US" dirty="0" smtClean="0"/>
          </a:p>
          <a:p>
            <a:pPr marL="0" indent="0" algn="ctr">
              <a:buNone/>
            </a:pPr>
            <a:r>
              <a:rPr lang="en-US" dirty="0" smtClean="0">
                <a:hlinkClick r:id="rId3"/>
              </a:rPr>
              <a:t>www.autodesk.com/joinadn</a:t>
            </a:r>
            <a:r>
              <a:rPr lang="en-US" dirty="0" smtClean="0"/>
              <a:t> </a:t>
            </a:r>
          </a:p>
          <a:p>
            <a:endParaRPr lang="ru-RU" dirty="0"/>
          </a:p>
        </p:txBody>
      </p:sp>
    </p:spTree>
    <p:extLst>
      <p:ext uri="{BB962C8B-B14F-4D97-AF65-F5344CB8AC3E}">
        <p14:creationId xmlns:p14="http://schemas.microsoft.com/office/powerpoint/2010/main" val="3039017115"/>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LineObject</a:t>
            </a:r>
            <a:r>
              <a:rPr lang="en-US" dirty="0" smtClean="0"/>
              <a:t> Class</a:t>
            </a:r>
            <a:endParaRPr lang="en-US" dirty="0"/>
          </a:p>
        </p:txBody>
      </p:sp>
      <p:sp>
        <p:nvSpPr>
          <p:cNvPr id="3" name="Content Placeholder 2"/>
          <p:cNvSpPr>
            <a:spLocks noGrp="1"/>
          </p:cNvSpPr>
          <p:nvPr>
            <p:ph idx="1"/>
          </p:nvPr>
        </p:nvSpPr>
        <p:spPr>
          <a:xfrm>
            <a:off x="2986968" y="1572602"/>
            <a:ext cx="10624632" cy="6717959"/>
          </a:xfrm>
        </p:spPr>
        <p:txBody>
          <a:bodyPr>
            <a:normAutofit fontScale="77500" lnSpcReduction="20000"/>
          </a:bodyPr>
          <a:lstStyle/>
          <a:p>
            <a:pPr marL="6135708" indent="-264829"/>
            <a:r>
              <a:rPr lang="en-US" dirty="0" smtClean="0"/>
              <a:t>A utility class used to identify sline segments, gaps, intersections, attached assets and connected SLINEs</a:t>
            </a:r>
          </a:p>
          <a:p>
            <a:pPr marL="6135708" indent="-264829"/>
            <a:r>
              <a:rPr lang="en-US" dirty="0" smtClean="0"/>
              <a:t>Provides means to analyze sline connectivity</a:t>
            </a:r>
          </a:p>
          <a:p>
            <a:pPr marL="6135708" indent="-264829"/>
            <a:r>
              <a:rPr lang="en-US" dirty="0" smtClean="0"/>
              <a:t>Can be used to modify line segments</a:t>
            </a:r>
          </a:p>
          <a:p>
            <a:pPr marL="6379708" lvl="1" indent="-264829">
              <a:spcBef>
                <a:spcPts val="562"/>
              </a:spcBef>
            </a:pPr>
            <a:r>
              <a:rPr lang="en-US" dirty="0" smtClean="0"/>
              <a:t>For example, you can remove a gap:</a:t>
            </a:r>
          </a:p>
          <a:p>
            <a:pPr marL="1593440" lvl="1" indent="-264829" algn="r">
              <a:buNone/>
            </a:pPr>
            <a:r>
              <a:rPr lang="en-US" b="1" dirty="0" smtClean="0">
                <a:latin typeface="Courier New" pitchFamily="49" charset="0"/>
                <a:cs typeface="Courier New" pitchFamily="49" charset="0"/>
              </a:rPr>
              <a:t>LineSegment.RemoveLineObject( </a:t>
            </a:r>
            <a:r>
              <a:rPr lang="en-US" b="1" dirty="0" err="1" smtClean="0">
                <a:latin typeface="Courier New" pitchFamily="49" charset="0"/>
                <a:cs typeface="Courier New" pitchFamily="49" charset="0"/>
              </a:rPr>
              <a:t>LineObject</a:t>
            </a:r>
            <a:r>
              <a:rPr lang="en-US" b="1" dirty="0" smtClean="0">
                <a:latin typeface="Courier New" pitchFamily="49" charset="0"/>
                <a:cs typeface="Courier New" pitchFamily="49" charset="0"/>
              </a:rPr>
              <a:t> )</a:t>
            </a:r>
          </a:p>
        </p:txBody>
      </p:sp>
      <p:pic>
        <p:nvPicPr>
          <p:cNvPr id="2052" name="Picture 4"/>
          <p:cNvPicPr>
            <a:picLocks noChangeAspect="1" noChangeArrowheads="1"/>
          </p:cNvPicPr>
          <p:nvPr/>
        </p:nvPicPr>
        <p:blipFill>
          <a:blip r:embed="rId3" cstate="print"/>
          <a:srcRect/>
          <a:stretch>
            <a:fillRect/>
          </a:stretch>
        </p:blipFill>
        <p:spPr bwMode="auto">
          <a:xfrm>
            <a:off x="2681672" y="1632412"/>
            <a:ext cx="6150553" cy="5177533"/>
          </a:xfrm>
          <a:prstGeom prst="rect">
            <a:avLst/>
          </a:prstGeom>
          <a:noFill/>
          <a:ln w="9525">
            <a:noFill/>
            <a:miter lim="800000"/>
            <a:headEnd/>
            <a:tailEnd/>
          </a:ln>
          <a:effectLst>
            <a:softEdge rad="317500"/>
          </a:effectLst>
        </p:spPr>
      </p:pic>
    </p:spTree>
    <p:extLst>
      <p:ext uri="{BB962C8B-B14F-4D97-AF65-F5344CB8AC3E}">
        <p14:creationId xmlns:p14="http://schemas.microsoft.com/office/powerpoint/2010/main" val="3167171524"/>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Iterating through the SLINE's </a:t>
            </a:r>
            <a:r>
              <a:rPr lang="en-US" dirty="0" err="1" smtClean="0"/>
              <a:t>LineObjects</a:t>
            </a:r>
            <a:endParaRPr lang="en-US" dirty="0"/>
          </a:p>
        </p:txBody>
      </p:sp>
      <p:sp>
        <p:nvSpPr>
          <p:cNvPr id="4" name="Rectangle 3"/>
          <p:cNvSpPr/>
          <p:nvPr/>
        </p:nvSpPr>
        <p:spPr bwMode="auto">
          <a:xfrm>
            <a:off x="2882784" y="1576827"/>
            <a:ext cx="10816321" cy="6912900"/>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endParaRPr lang="en-US" sz="1687" dirty="0">
              <a:latin typeface="Courier New" pitchFamily="49" charset="0"/>
              <a:ea typeface="Calibri"/>
              <a:cs typeface="Courier New" pitchFamily="49" charset="0"/>
            </a:endParaRPr>
          </a:p>
          <a:p>
            <a:pPr>
              <a:spcBef>
                <a:spcPts val="1687"/>
              </a:spcBef>
            </a:pPr>
            <a:r>
              <a:rPr lang="en-US" sz="2624" dirty="0">
                <a:latin typeface="Courier New" pitchFamily="49" charset="0"/>
                <a:ea typeface="Calibri"/>
                <a:cs typeface="Courier New" pitchFamily="49" charset="0"/>
              </a:rPr>
              <a:t>   </a:t>
            </a:r>
            <a:r>
              <a:rPr lang="en-US" sz="2624" b="1" dirty="0" err="1">
                <a:solidFill>
                  <a:srgbClr val="2B91AF"/>
                </a:solidFill>
                <a:latin typeface="Courier New" pitchFamily="49" charset="0"/>
                <a:ea typeface="Calibri"/>
                <a:cs typeface="Courier New" pitchFamily="49" charset="0"/>
              </a:rPr>
              <a:t>LineSegment</a:t>
            </a:r>
            <a:r>
              <a:rPr lang="en-US" sz="2624" b="1" dirty="0">
                <a:latin typeface="Courier New" pitchFamily="49" charset="0"/>
                <a:ea typeface="Calibri"/>
                <a:cs typeface="Courier New" pitchFamily="49" charset="0"/>
              </a:rPr>
              <a:t> </a:t>
            </a:r>
            <a:r>
              <a:rPr lang="en-US" sz="2624" b="1" dirty="0">
                <a:solidFill>
                  <a:schemeClr val="bg1"/>
                </a:solidFill>
                <a:latin typeface="Courier New" pitchFamily="49" charset="0"/>
                <a:ea typeface="Calibri"/>
                <a:cs typeface="Courier New" pitchFamily="49" charset="0"/>
              </a:rPr>
              <a:t>sline</a:t>
            </a:r>
            <a:r>
              <a:rPr lang="en-US" sz="2624" dirty="0">
                <a:solidFill>
                  <a:schemeClr val="bg1"/>
                </a:solidFill>
                <a:latin typeface="Courier New" pitchFamily="49" charset="0"/>
                <a:ea typeface="Calibri"/>
                <a:cs typeface="Courier New" pitchFamily="49" charset="0"/>
              </a:rPr>
              <a:t>;</a:t>
            </a:r>
          </a:p>
          <a:p>
            <a:r>
              <a:rPr lang="en-US" sz="2624" b="1" dirty="0">
                <a:solidFill>
                  <a:srgbClr val="2B91AF"/>
                </a:solidFill>
                <a:latin typeface="Courier New" pitchFamily="49" charset="0"/>
                <a:ea typeface="Calibri"/>
                <a:cs typeface="Courier New" pitchFamily="49" charset="0"/>
              </a:rPr>
              <a:t>   </a:t>
            </a:r>
            <a:r>
              <a:rPr lang="en-US" sz="2624" b="1" dirty="0" err="1">
                <a:solidFill>
                  <a:srgbClr val="2B91AF"/>
                </a:solidFill>
                <a:latin typeface="Courier New" pitchFamily="49" charset="0"/>
                <a:ea typeface="Calibri"/>
                <a:cs typeface="Courier New" pitchFamily="49" charset="0"/>
              </a:rPr>
              <a:t>LineObjectCollection</a:t>
            </a:r>
            <a:r>
              <a:rPr lang="en-US" sz="2624" b="1" dirty="0">
                <a:latin typeface="Courier New" pitchFamily="49" charset="0"/>
                <a:ea typeface="Calibri"/>
                <a:cs typeface="Courier New" pitchFamily="49" charset="0"/>
              </a:rPr>
              <a:t> </a:t>
            </a:r>
            <a:r>
              <a:rPr lang="en-US" sz="2624" b="1" dirty="0" err="1">
                <a:solidFill>
                  <a:schemeClr val="bg1"/>
                </a:solidFill>
                <a:latin typeface="Courier New" pitchFamily="49" charset="0"/>
                <a:ea typeface="Calibri"/>
                <a:cs typeface="Courier New" pitchFamily="49" charset="0"/>
              </a:rPr>
              <a:t>colLineObj</a:t>
            </a:r>
            <a:r>
              <a:rPr lang="en-US" sz="2624" b="1" dirty="0">
                <a:solidFill>
                  <a:schemeClr val="bg1"/>
                </a:solidFill>
                <a:latin typeface="Courier New" pitchFamily="49" charset="0"/>
                <a:ea typeface="Calibri"/>
                <a:cs typeface="Courier New" pitchFamily="49" charset="0"/>
              </a:rPr>
              <a:t> =</a:t>
            </a:r>
            <a:br>
              <a:rPr lang="en-US" sz="2624" b="1" dirty="0">
                <a:solidFill>
                  <a:schemeClr val="bg1"/>
                </a:solidFill>
                <a:latin typeface="Courier New" pitchFamily="49" charset="0"/>
                <a:ea typeface="Calibri"/>
                <a:cs typeface="Courier New" pitchFamily="49" charset="0"/>
              </a:rPr>
            </a:br>
            <a:r>
              <a:rPr lang="en-US" sz="2624" b="1" dirty="0">
                <a:solidFill>
                  <a:schemeClr val="bg1"/>
                </a:solidFill>
                <a:latin typeface="Courier New" pitchFamily="49" charset="0"/>
                <a:ea typeface="Calibri"/>
                <a:cs typeface="Courier New" pitchFamily="49" charset="0"/>
              </a:rPr>
              <a:t>             </a:t>
            </a:r>
            <a:r>
              <a:rPr lang="en-US" sz="2624" b="1" dirty="0" err="1">
                <a:solidFill>
                  <a:schemeClr val="bg1"/>
                </a:solidFill>
                <a:latin typeface="Courier New" pitchFamily="49" charset="0"/>
                <a:ea typeface="Calibri"/>
                <a:cs typeface="Courier New" pitchFamily="49" charset="0"/>
              </a:rPr>
              <a:t>sline.GetLineObjectCollection</a:t>
            </a:r>
            <a:r>
              <a:rPr lang="en-US" sz="2624" dirty="0">
                <a:solidFill>
                  <a:schemeClr val="bg1"/>
                </a:solidFill>
                <a:latin typeface="Courier New" pitchFamily="49" charset="0"/>
                <a:ea typeface="Calibri"/>
                <a:cs typeface="Courier New" pitchFamily="49" charset="0"/>
              </a:rPr>
              <a:t>(</a:t>
            </a:r>
            <a:r>
              <a:rPr lang="en-US" sz="2624" dirty="0">
                <a:solidFill>
                  <a:srgbClr val="0000FF"/>
                </a:solidFill>
                <a:latin typeface="Courier New" pitchFamily="49" charset="0"/>
                <a:ea typeface="Calibri"/>
                <a:cs typeface="Courier New" pitchFamily="49" charset="0"/>
              </a:rPr>
              <a:t>null</a:t>
            </a:r>
            <a:r>
              <a:rPr lang="en-US" sz="2624" dirty="0">
                <a:solidFill>
                  <a:schemeClr val="bg1"/>
                </a:solidFill>
                <a:latin typeface="Courier New" pitchFamily="49" charset="0"/>
                <a:ea typeface="Calibri"/>
                <a:cs typeface="Courier New" pitchFamily="49" charset="0"/>
              </a:rPr>
              <a:t>);</a:t>
            </a:r>
          </a:p>
          <a:p>
            <a:r>
              <a:rPr lang="en-US" sz="2624" dirty="0">
                <a:latin typeface="Courier New" pitchFamily="49" charset="0"/>
                <a:ea typeface="Calibri"/>
                <a:cs typeface="Courier New" pitchFamily="49" charset="0"/>
              </a:rPr>
              <a:t>   </a:t>
            </a:r>
            <a:r>
              <a:rPr lang="en-US" sz="2624" dirty="0" err="1">
                <a:solidFill>
                  <a:srgbClr val="0000FF"/>
                </a:solidFill>
                <a:latin typeface="Courier New" pitchFamily="49" charset="0"/>
                <a:ea typeface="Calibri"/>
                <a:cs typeface="Courier New" pitchFamily="49" charset="0"/>
              </a:rPr>
              <a:t>foreach</a:t>
            </a:r>
            <a:r>
              <a:rPr lang="en-US" sz="2624" dirty="0">
                <a:latin typeface="Courier New" pitchFamily="49" charset="0"/>
                <a:ea typeface="Calibri"/>
                <a:cs typeface="Courier New" pitchFamily="49" charset="0"/>
              </a:rPr>
              <a:t> </a:t>
            </a:r>
            <a:r>
              <a:rPr lang="en-US" sz="2624" dirty="0">
                <a:solidFill>
                  <a:schemeClr val="bg1"/>
                </a:solidFill>
                <a:latin typeface="Courier New" pitchFamily="49" charset="0"/>
                <a:ea typeface="Calibri"/>
                <a:cs typeface="Courier New" pitchFamily="49" charset="0"/>
              </a:rPr>
              <a:t>(</a:t>
            </a:r>
            <a:r>
              <a:rPr lang="en-US" sz="2624" dirty="0" err="1">
                <a:solidFill>
                  <a:srgbClr val="2B91AF"/>
                </a:solidFill>
                <a:latin typeface="Courier New" pitchFamily="49" charset="0"/>
                <a:ea typeface="Calibri"/>
                <a:cs typeface="Courier New" pitchFamily="49" charset="0"/>
              </a:rPr>
              <a:t>LineObject</a:t>
            </a:r>
            <a:r>
              <a:rPr lang="en-US" sz="2624" dirty="0">
                <a:solidFill>
                  <a:schemeClr val="bg1"/>
                </a:solidFill>
                <a:latin typeface="Courier New" pitchFamily="49" charset="0"/>
                <a:ea typeface="Calibri"/>
                <a:cs typeface="Courier New" pitchFamily="49" charset="0"/>
              </a:rPr>
              <a:t> lo </a:t>
            </a:r>
            <a:r>
              <a:rPr lang="en-US" sz="2624" dirty="0">
                <a:solidFill>
                  <a:srgbClr val="0000FF"/>
                </a:solidFill>
                <a:latin typeface="Courier New" pitchFamily="49" charset="0"/>
                <a:ea typeface="Calibri"/>
                <a:cs typeface="Courier New" pitchFamily="49" charset="0"/>
              </a:rPr>
              <a:t>in</a:t>
            </a:r>
            <a:r>
              <a:rPr lang="en-US" sz="2624" dirty="0">
                <a:latin typeface="Courier New" pitchFamily="49" charset="0"/>
                <a:ea typeface="Calibri"/>
                <a:cs typeface="Courier New" pitchFamily="49" charset="0"/>
              </a:rPr>
              <a:t> </a:t>
            </a:r>
            <a:r>
              <a:rPr lang="en-US" sz="2624" dirty="0" err="1">
                <a:solidFill>
                  <a:schemeClr val="bg1"/>
                </a:solidFill>
                <a:latin typeface="Courier New" pitchFamily="49" charset="0"/>
                <a:ea typeface="Calibri"/>
                <a:cs typeface="Courier New" pitchFamily="49" charset="0"/>
              </a:rPr>
              <a:t>colLineObj</a:t>
            </a:r>
            <a:r>
              <a:rPr lang="en-US" sz="2624" dirty="0">
                <a:solidFill>
                  <a:schemeClr val="bg1"/>
                </a:solidFill>
                <a:latin typeface="Courier New" pitchFamily="49" charset="0"/>
                <a:ea typeface="Calibri"/>
                <a:cs typeface="Courier New" pitchFamily="49" charset="0"/>
              </a:rPr>
              <a:t>)</a:t>
            </a:r>
          </a:p>
          <a:p>
            <a:r>
              <a:rPr lang="en-US" sz="2624" dirty="0">
                <a:solidFill>
                  <a:schemeClr val="bg1"/>
                </a:solidFill>
                <a:latin typeface="Courier New" pitchFamily="49" charset="0"/>
                <a:ea typeface="Calibri"/>
                <a:cs typeface="Courier New" pitchFamily="49" charset="0"/>
              </a:rPr>
              <a:t>   {</a:t>
            </a:r>
          </a:p>
          <a:p>
            <a:r>
              <a:rPr lang="en-US" sz="2624" dirty="0">
                <a:latin typeface="Courier New" pitchFamily="49" charset="0"/>
                <a:ea typeface="Calibri"/>
                <a:cs typeface="Courier New" pitchFamily="49" charset="0"/>
              </a:rPr>
              <a:t>     </a:t>
            </a:r>
            <a:r>
              <a:rPr lang="en-US" sz="2624" dirty="0">
                <a:solidFill>
                  <a:srgbClr val="2B91AF"/>
                </a:solidFill>
                <a:latin typeface="Courier New" pitchFamily="49" charset="0"/>
                <a:ea typeface="Calibri"/>
                <a:cs typeface="Courier New" pitchFamily="49" charset="0"/>
              </a:rPr>
              <a:t>Point3d</a:t>
            </a:r>
            <a:r>
              <a:rPr lang="en-US" sz="2624" dirty="0">
                <a:latin typeface="Courier New" pitchFamily="49" charset="0"/>
                <a:ea typeface="Calibri"/>
                <a:cs typeface="Courier New" pitchFamily="49" charset="0"/>
              </a:rPr>
              <a:t> </a:t>
            </a:r>
            <a:r>
              <a:rPr lang="en-US" sz="2624" dirty="0">
                <a:solidFill>
                  <a:schemeClr val="bg1"/>
                </a:solidFill>
                <a:latin typeface="Courier New" pitchFamily="49" charset="0"/>
                <a:ea typeface="Calibri"/>
                <a:cs typeface="Courier New" pitchFamily="49" charset="0"/>
              </a:rPr>
              <a:t>pt = </a:t>
            </a:r>
            <a:r>
              <a:rPr lang="en-US" sz="2624" dirty="0" err="1">
                <a:solidFill>
                  <a:schemeClr val="bg1"/>
                </a:solidFill>
                <a:latin typeface="Courier New" pitchFamily="49" charset="0"/>
                <a:ea typeface="Calibri"/>
                <a:cs typeface="Courier New" pitchFamily="49" charset="0"/>
              </a:rPr>
              <a:t>lo.</a:t>
            </a:r>
            <a:r>
              <a:rPr lang="en-US" sz="2624" b="1" dirty="0" err="1">
                <a:solidFill>
                  <a:schemeClr val="bg1"/>
                </a:solidFill>
                <a:latin typeface="Courier New" pitchFamily="49" charset="0"/>
                <a:ea typeface="Calibri"/>
                <a:cs typeface="Courier New" pitchFamily="49" charset="0"/>
              </a:rPr>
              <a:t>Position</a:t>
            </a:r>
            <a:r>
              <a:rPr lang="en-US" sz="2624" dirty="0">
                <a:solidFill>
                  <a:schemeClr val="bg1"/>
                </a:solidFill>
                <a:latin typeface="Courier New" pitchFamily="49" charset="0"/>
                <a:ea typeface="Calibri"/>
                <a:cs typeface="Courier New" pitchFamily="49" charset="0"/>
              </a:rPr>
              <a:t>;</a:t>
            </a:r>
          </a:p>
          <a:p>
            <a:r>
              <a:rPr lang="en-US" sz="2624" dirty="0">
                <a:latin typeface="Courier New" pitchFamily="49" charset="0"/>
                <a:ea typeface="Calibri"/>
                <a:cs typeface="Courier New" pitchFamily="49" charset="0"/>
              </a:rPr>
              <a:t>     </a:t>
            </a:r>
            <a:r>
              <a:rPr lang="en-US" sz="2624" dirty="0">
                <a:solidFill>
                  <a:srgbClr val="0000FF"/>
                </a:solidFill>
                <a:latin typeface="Courier New" pitchFamily="49" charset="0"/>
                <a:ea typeface="Calibri"/>
                <a:cs typeface="Courier New" pitchFamily="49" charset="0"/>
              </a:rPr>
              <a:t>if</a:t>
            </a:r>
            <a:r>
              <a:rPr lang="en-US" sz="2624" dirty="0">
                <a:latin typeface="Courier New" pitchFamily="49" charset="0"/>
                <a:ea typeface="Calibri"/>
                <a:cs typeface="Courier New" pitchFamily="49" charset="0"/>
              </a:rPr>
              <a:t> </a:t>
            </a:r>
            <a:r>
              <a:rPr lang="en-US" sz="2624" dirty="0">
                <a:solidFill>
                  <a:schemeClr val="bg1"/>
                </a:solidFill>
                <a:latin typeface="Courier New" pitchFamily="49" charset="0"/>
                <a:ea typeface="Calibri"/>
                <a:cs typeface="Courier New" pitchFamily="49" charset="0"/>
              </a:rPr>
              <a:t>(lo </a:t>
            </a:r>
            <a:r>
              <a:rPr lang="en-US" sz="2624" dirty="0">
                <a:solidFill>
                  <a:srgbClr val="0000FF"/>
                </a:solidFill>
                <a:latin typeface="Courier New" pitchFamily="49" charset="0"/>
                <a:ea typeface="Calibri"/>
                <a:cs typeface="Courier New" pitchFamily="49" charset="0"/>
              </a:rPr>
              <a:t>is</a:t>
            </a:r>
            <a:r>
              <a:rPr lang="en-US" sz="2624" dirty="0">
                <a:latin typeface="Courier New" pitchFamily="49" charset="0"/>
                <a:ea typeface="Calibri"/>
                <a:cs typeface="Courier New" pitchFamily="49" charset="0"/>
              </a:rPr>
              <a:t> </a:t>
            </a:r>
            <a:r>
              <a:rPr lang="en-US" sz="2624" b="1" dirty="0" err="1">
                <a:solidFill>
                  <a:srgbClr val="2B91AF"/>
                </a:solidFill>
                <a:latin typeface="Courier New" pitchFamily="49" charset="0"/>
                <a:ea typeface="Calibri"/>
                <a:cs typeface="Courier New" pitchFamily="49" charset="0"/>
              </a:rPr>
              <a:t>InlineEntity</a:t>
            </a:r>
            <a:r>
              <a:rPr lang="en-US" sz="2624" dirty="0">
                <a:solidFill>
                  <a:schemeClr val="bg1"/>
                </a:solidFill>
                <a:latin typeface="Courier New" pitchFamily="49" charset="0"/>
                <a:ea typeface="Calibri"/>
                <a:cs typeface="Courier New" pitchFamily="49" charset="0"/>
              </a:rPr>
              <a:t>) </a:t>
            </a:r>
          </a:p>
          <a:p>
            <a:r>
              <a:rPr lang="en-US" sz="2624" dirty="0">
                <a:latin typeface="Courier New" pitchFamily="49" charset="0"/>
                <a:ea typeface="Calibri"/>
                <a:cs typeface="Courier New" pitchFamily="49" charset="0"/>
              </a:rPr>
              <a:t>  </a:t>
            </a:r>
            <a:r>
              <a:rPr lang="en-US" sz="2624" dirty="0">
                <a:solidFill>
                  <a:schemeClr val="bg1"/>
                </a:solidFill>
                <a:latin typeface="Courier New" pitchFamily="49" charset="0"/>
                <a:ea typeface="Calibri"/>
                <a:cs typeface="Courier New" pitchFamily="49" charset="0"/>
              </a:rPr>
              <a:t>   { </a:t>
            </a:r>
          </a:p>
          <a:p>
            <a:r>
              <a:rPr lang="en-US" sz="2624" dirty="0">
                <a:latin typeface="Courier New" pitchFamily="49" charset="0"/>
                <a:ea typeface="Calibri"/>
                <a:cs typeface="Courier New" pitchFamily="49" charset="0"/>
              </a:rPr>
              <a:t>       </a:t>
            </a:r>
            <a:r>
              <a:rPr lang="en-US" sz="2624" dirty="0" err="1">
                <a:solidFill>
                  <a:srgbClr val="2B91AF"/>
                </a:solidFill>
                <a:latin typeface="Courier New" pitchFamily="49" charset="0"/>
                <a:ea typeface="Calibri"/>
                <a:cs typeface="Courier New" pitchFamily="49" charset="0"/>
              </a:rPr>
              <a:t>InlineEntity</a:t>
            </a:r>
            <a:r>
              <a:rPr lang="en-US" sz="2624" dirty="0">
                <a:latin typeface="Courier New" pitchFamily="49" charset="0"/>
                <a:ea typeface="Calibri"/>
                <a:cs typeface="Courier New" pitchFamily="49" charset="0"/>
              </a:rPr>
              <a:t> </a:t>
            </a:r>
            <a:r>
              <a:rPr lang="en-US" sz="2624" dirty="0" err="1">
                <a:solidFill>
                  <a:schemeClr val="bg1"/>
                </a:solidFill>
                <a:latin typeface="Courier New" pitchFamily="49" charset="0"/>
                <a:ea typeface="Calibri"/>
                <a:cs typeface="Courier New" pitchFamily="49" charset="0"/>
              </a:rPr>
              <a:t>inlineEnt</a:t>
            </a:r>
            <a:r>
              <a:rPr lang="en-US" sz="2624" dirty="0">
                <a:latin typeface="Courier New" pitchFamily="49" charset="0"/>
                <a:ea typeface="Calibri"/>
                <a:cs typeface="Courier New" pitchFamily="49" charset="0"/>
              </a:rPr>
              <a:t> </a:t>
            </a:r>
            <a:r>
              <a:rPr lang="en-US" sz="2624" dirty="0">
                <a:solidFill>
                  <a:schemeClr val="bg1"/>
                </a:solidFill>
                <a:latin typeface="Courier New" pitchFamily="49" charset="0"/>
                <a:ea typeface="Calibri"/>
                <a:cs typeface="Courier New" pitchFamily="49" charset="0"/>
              </a:rPr>
              <a:t>= (</a:t>
            </a:r>
            <a:r>
              <a:rPr lang="en-US" sz="2624" dirty="0" err="1">
                <a:solidFill>
                  <a:srgbClr val="2B91AF"/>
                </a:solidFill>
                <a:latin typeface="Courier New" pitchFamily="49" charset="0"/>
                <a:ea typeface="Calibri"/>
                <a:cs typeface="Courier New" pitchFamily="49" charset="0"/>
              </a:rPr>
              <a:t>InlineEntity</a:t>
            </a:r>
            <a:r>
              <a:rPr lang="en-US" sz="2624" dirty="0">
                <a:solidFill>
                  <a:schemeClr val="bg1"/>
                </a:solidFill>
                <a:latin typeface="Courier New" pitchFamily="49" charset="0"/>
                <a:ea typeface="Calibri"/>
                <a:cs typeface="Courier New" pitchFamily="49" charset="0"/>
              </a:rPr>
              <a:t>)lo;</a:t>
            </a:r>
          </a:p>
          <a:p>
            <a:r>
              <a:rPr lang="en-US" sz="2624" dirty="0">
                <a:latin typeface="Courier New" pitchFamily="49" charset="0"/>
                <a:ea typeface="Calibri"/>
                <a:cs typeface="Courier New" pitchFamily="49" charset="0"/>
              </a:rPr>
              <a:t>       </a:t>
            </a:r>
            <a:r>
              <a:rPr lang="en-US" sz="2624" dirty="0">
                <a:solidFill>
                  <a:srgbClr val="2B91AF"/>
                </a:solidFill>
                <a:latin typeface="Courier New" pitchFamily="49" charset="0"/>
                <a:ea typeface="Calibri"/>
                <a:cs typeface="Courier New" pitchFamily="49" charset="0"/>
              </a:rPr>
              <a:t>Entity</a:t>
            </a:r>
            <a:r>
              <a:rPr lang="en-US" sz="2624" dirty="0">
                <a:latin typeface="Courier New" pitchFamily="49" charset="0"/>
                <a:ea typeface="Calibri"/>
                <a:cs typeface="Courier New" pitchFamily="49" charset="0"/>
              </a:rPr>
              <a:t> </a:t>
            </a:r>
            <a:r>
              <a:rPr lang="en-US" sz="2624" dirty="0" err="1">
                <a:solidFill>
                  <a:schemeClr val="bg1"/>
                </a:solidFill>
                <a:latin typeface="Courier New" pitchFamily="49" charset="0"/>
                <a:ea typeface="Calibri"/>
                <a:cs typeface="Courier New" pitchFamily="49" charset="0"/>
              </a:rPr>
              <a:t>entityLo</a:t>
            </a:r>
            <a:r>
              <a:rPr lang="en-US" sz="2624" dirty="0">
                <a:solidFill>
                  <a:schemeClr val="bg1"/>
                </a:solidFill>
                <a:latin typeface="Courier New" pitchFamily="49" charset="0"/>
                <a:ea typeface="Calibri"/>
                <a:cs typeface="Courier New" pitchFamily="49" charset="0"/>
              </a:rPr>
              <a:t> = (</a:t>
            </a:r>
            <a:r>
              <a:rPr lang="en-US" sz="2624" dirty="0">
                <a:solidFill>
                  <a:srgbClr val="2B91AF"/>
                </a:solidFill>
                <a:latin typeface="Courier New" pitchFamily="49" charset="0"/>
                <a:ea typeface="Calibri"/>
                <a:cs typeface="Courier New" pitchFamily="49" charset="0"/>
              </a:rPr>
              <a:t>Entity</a:t>
            </a:r>
            <a:r>
              <a:rPr lang="en-US" sz="2624" dirty="0">
                <a:solidFill>
                  <a:schemeClr val="bg1"/>
                </a:solidFill>
                <a:latin typeface="Courier New" pitchFamily="49" charset="0"/>
                <a:ea typeface="Calibri"/>
                <a:cs typeface="Courier New" pitchFamily="49" charset="0"/>
              </a:rPr>
              <a:t>)</a:t>
            </a:r>
            <a:r>
              <a:rPr lang="en-US" sz="2624" dirty="0" err="1">
                <a:solidFill>
                  <a:schemeClr val="bg1"/>
                </a:solidFill>
                <a:latin typeface="Courier New" pitchFamily="49" charset="0"/>
                <a:ea typeface="Calibri"/>
                <a:cs typeface="Courier New" pitchFamily="49" charset="0"/>
              </a:rPr>
              <a:t>tm.GetObject</a:t>
            </a:r>
            <a:r>
              <a:rPr lang="en-US" sz="2624" dirty="0">
                <a:solidFill>
                  <a:schemeClr val="bg1"/>
                </a:solidFill>
                <a:latin typeface="Courier New" pitchFamily="49" charset="0"/>
                <a:ea typeface="Calibri"/>
                <a:cs typeface="Courier New" pitchFamily="49" charset="0"/>
              </a:rPr>
              <a:t>(</a:t>
            </a:r>
          </a:p>
          <a:p>
            <a:r>
              <a:rPr lang="en-US" sz="2624" dirty="0">
                <a:latin typeface="Courier New" pitchFamily="49" charset="0"/>
                <a:ea typeface="Calibri"/>
                <a:cs typeface="Courier New" pitchFamily="49" charset="0"/>
              </a:rPr>
              <a:t>        </a:t>
            </a:r>
            <a:r>
              <a:rPr lang="en-US" sz="2624" dirty="0">
                <a:solidFill>
                  <a:schemeClr val="bg1"/>
                </a:solidFill>
                <a:latin typeface="Courier New" pitchFamily="49" charset="0"/>
                <a:ea typeface="Calibri"/>
                <a:cs typeface="Courier New" pitchFamily="49" charset="0"/>
              </a:rPr>
              <a:t>    </a:t>
            </a:r>
            <a:r>
              <a:rPr lang="en-US" sz="2624" b="1" dirty="0" err="1">
                <a:solidFill>
                  <a:schemeClr val="bg1"/>
                </a:solidFill>
                <a:latin typeface="Courier New" pitchFamily="49" charset="0"/>
                <a:ea typeface="Calibri"/>
                <a:cs typeface="Courier New" pitchFamily="49" charset="0"/>
              </a:rPr>
              <a:t>inlineEnt.ObjectId</a:t>
            </a:r>
            <a:r>
              <a:rPr lang="en-US" sz="2624" dirty="0">
                <a:solidFill>
                  <a:schemeClr val="bg1"/>
                </a:solidFill>
                <a:latin typeface="Courier New" pitchFamily="49" charset="0"/>
                <a:ea typeface="Calibri"/>
                <a:cs typeface="Courier New" pitchFamily="49" charset="0"/>
              </a:rPr>
              <a:t>, </a:t>
            </a:r>
            <a:r>
              <a:rPr lang="en-US" sz="2624" dirty="0" err="1">
                <a:solidFill>
                  <a:srgbClr val="2B91AF"/>
                </a:solidFill>
                <a:latin typeface="Courier New" pitchFamily="49" charset="0"/>
                <a:ea typeface="Calibri"/>
                <a:cs typeface="Courier New" pitchFamily="49" charset="0"/>
              </a:rPr>
              <a:t>OpenMode</a:t>
            </a:r>
            <a:r>
              <a:rPr lang="en-US" sz="2624" dirty="0" err="1">
                <a:solidFill>
                  <a:schemeClr val="bg1"/>
                </a:solidFill>
                <a:latin typeface="Courier New" pitchFamily="49" charset="0"/>
                <a:ea typeface="Calibri"/>
                <a:cs typeface="Courier New" pitchFamily="49" charset="0"/>
              </a:rPr>
              <a:t>.ForRead</a:t>
            </a:r>
            <a:r>
              <a:rPr lang="en-US" sz="2624" dirty="0">
                <a:solidFill>
                  <a:schemeClr val="bg1"/>
                </a:solidFill>
                <a:latin typeface="Courier New" pitchFamily="49" charset="0"/>
                <a:ea typeface="Calibri"/>
                <a:cs typeface="Courier New" pitchFamily="49" charset="0"/>
              </a:rPr>
              <a:t>);</a:t>
            </a:r>
          </a:p>
          <a:p>
            <a:r>
              <a:rPr lang="en-US" sz="2624" dirty="0">
                <a:latin typeface="Courier New" pitchFamily="49" charset="0"/>
                <a:ea typeface="Calibri"/>
                <a:cs typeface="Courier New" pitchFamily="49" charset="0"/>
              </a:rPr>
              <a:t>       </a:t>
            </a:r>
            <a:r>
              <a:rPr lang="en-US" sz="2624" dirty="0">
                <a:solidFill>
                  <a:srgbClr val="0000FF"/>
                </a:solidFill>
                <a:latin typeface="Courier New" pitchFamily="49" charset="0"/>
                <a:ea typeface="Calibri"/>
                <a:cs typeface="Courier New" pitchFamily="49" charset="0"/>
              </a:rPr>
              <a:t>if</a:t>
            </a:r>
            <a:r>
              <a:rPr lang="en-US" sz="2624" dirty="0">
                <a:latin typeface="Courier New" pitchFamily="49" charset="0"/>
                <a:ea typeface="Calibri"/>
                <a:cs typeface="Courier New" pitchFamily="49" charset="0"/>
              </a:rPr>
              <a:t> </a:t>
            </a:r>
            <a:r>
              <a:rPr lang="en-US" sz="2624" dirty="0">
                <a:solidFill>
                  <a:schemeClr val="bg1"/>
                </a:solidFill>
                <a:latin typeface="Courier New" pitchFamily="49" charset="0"/>
                <a:ea typeface="Calibri"/>
                <a:cs typeface="Courier New" pitchFamily="49" charset="0"/>
              </a:rPr>
              <a:t>(</a:t>
            </a:r>
            <a:r>
              <a:rPr lang="en-US" sz="2624" dirty="0" err="1">
                <a:solidFill>
                  <a:schemeClr val="bg1"/>
                </a:solidFill>
                <a:latin typeface="Courier New" pitchFamily="49" charset="0"/>
                <a:ea typeface="Calibri"/>
                <a:cs typeface="Courier New" pitchFamily="49" charset="0"/>
              </a:rPr>
              <a:t>entityLo</a:t>
            </a:r>
            <a:r>
              <a:rPr lang="en-US" sz="2624" dirty="0">
                <a:solidFill>
                  <a:schemeClr val="bg1"/>
                </a:solidFill>
                <a:latin typeface="Courier New" pitchFamily="49" charset="0"/>
                <a:ea typeface="Calibri"/>
                <a:cs typeface="Courier New" pitchFamily="49" charset="0"/>
              </a:rPr>
              <a:t> </a:t>
            </a:r>
            <a:r>
              <a:rPr lang="en-US" sz="2624" dirty="0">
                <a:solidFill>
                  <a:srgbClr val="0000FF"/>
                </a:solidFill>
                <a:latin typeface="Courier New" pitchFamily="49" charset="0"/>
                <a:ea typeface="Calibri"/>
                <a:cs typeface="Courier New" pitchFamily="49" charset="0"/>
              </a:rPr>
              <a:t>is</a:t>
            </a:r>
            <a:r>
              <a:rPr lang="en-US" sz="2624" dirty="0">
                <a:latin typeface="Courier New" pitchFamily="49" charset="0"/>
                <a:ea typeface="Calibri"/>
                <a:cs typeface="Courier New" pitchFamily="49" charset="0"/>
              </a:rPr>
              <a:t> </a:t>
            </a:r>
            <a:r>
              <a:rPr lang="en-US" sz="2624" b="1" dirty="0">
                <a:solidFill>
                  <a:srgbClr val="2B91AF"/>
                </a:solidFill>
                <a:latin typeface="Courier New" pitchFamily="49" charset="0"/>
                <a:ea typeface="Calibri"/>
                <a:cs typeface="Courier New" pitchFamily="49" charset="0"/>
              </a:rPr>
              <a:t>Asset</a:t>
            </a:r>
            <a:r>
              <a:rPr lang="en-US" sz="2624" dirty="0">
                <a:solidFill>
                  <a:schemeClr val="bg1"/>
                </a:solidFill>
                <a:latin typeface="Courier New" pitchFamily="49" charset="0"/>
                <a:ea typeface="Calibri"/>
                <a:cs typeface="Courier New" pitchFamily="49" charset="0"/>
              </a:rPr>
              <a:t>) </a:t>
            </a:r>
          </a:p>
          <a:p>
            <a:r>
              <a:rPr lang="en-US" sz="2624" dirty="0">
                <a:solidFill>
                  <a:schemeClr val="bg1"/>
                </a:solidFill>
                <a:latin typeface="Courier New" pitchFamily="49" charset="0"/>
                <a:ea typeface="Calibri"/>
                <a:cs typeface="Courier New" pitchFamily="49" charset="0"/>
              </a:rPr>
              <a:t>         ...</a:t>
            </a:r>
          </a:p>
          <a:p>
            <a:r>
              <a:rPr lang="en-US" sz="2624" dirty="0">
                <a:solidFill>
                  <a:schemeClr val="bg1"/>
                </a:solidFill>
                <a:latin typeface="Courier New" pitchFamily="49" charset="0"/>
                <a:ea typeface="Calibri"/>
                <a:cs typeface="Courier New" pitchFamily="49" charset="0"/>
              </a:rPr>
              <a:t>     }</a:t>
            </a:r>
          </a:p>
          <a:p>
            <a:r>
              <a:rPr lang="en-US" sz="2624" dirty="0">
                <a:solidFill>
                  <a:schemeClr val="bg1"/>
                </a:solidFill>
                <a:latin typeface="Courier New" pitchFamily="49" charset="0"/>
                <a:ea typeface="Calibri"/>
                <a:cs typeface="Courier New" pitchFamily="49" charset="0"/>
              </a:rPr>
              <a:t>   }</a:t>
            </a:r>
          </a:p>
        </p:txBody>
      </p:sp>
    </p:spTree>
    <p:extLst>
      <p:ext uri="{BB962C8B-B14F-4D97-AF65-F5344CB8AC3E}">
        <p14:creationId xmlns:p14="http://schemas.microsoft.com/office/powerpoint/2010/main" val="1023088797"/>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2986967" y="2011681"/>
            <a:ext cx="5782769" cy="6278880"/>
          </a:xfrm>
        </p:spPr>
        <p:txBody>
          <a:bodyPr>
            <a:normAutofit fontScale="85000" lnSpcReduction="20000"/>
          </a:bodyPr>
          <a:lstStyle/>
          <a:p>
            <a:r>
              <a:rPr lang="en-US" dirty="0" smtClean="0"/>
              <a:t>Similar to a block reference</a:t>
            </a:r>
          </a:p>
          <a:p>
            <a:r>
              <a:rPr lang="en-US" dirty="0" smtClean="0"/>
              <a:t>Appearance defined by an instance of </a:t>
            </a:r>
            <a:r>
              <a:rPr lang="en-US" b="1" dirty="0" err="1" smtClean="0">
                <a:latin typeface="Times New Roman" pitchFamily="18" charset="0"/>
                <a:cs typeface="Times New Roman" pitchFamily="18" charset="0"/>
              </a:rPr>
              <a:t>AssetStyle</a:t>
            </a:r>
            <a:endParaRPr lang="en-US" b="1" dirty="0" smtClean="0">
              <a:latin typeface="Times New Roman" pitchFamily="18" charset="0"/>
              <a:cs typeface="Times New Roman" pitchFamily="18" charset="0"/>
            </a:endParaRPr>
          </a:p>
          <a:p>
            <a:pPr lvl="1"/>
            <a:r>
              <a:rPr lang="en-US" dirty="0" smtClean="0">
                <a:latin typeface="Arial" pitchFamily="34" charset="0"/>
                <a:cs typeface="Arial" pitchFamily="34" charset="0"/>
              </a:rPr>
              <a:t>Indirect pointer to a block definition</a:t>
            </a:r>
            <a:endParaRPr lang="en-US" dirty="0" smtClean="0"/>
          </a:p>
          <a:p>
            <a:r>
              <a:rPr lang="en-US" dirty="0" smtClean="0"/>
              <a:t>Defines connection points</a:t>
            </a:r>
          </a:p>
          <a:p>
            <a:r>
              <a:rPr lang="en-US" dirty="0" smtClean="0"/>
              <a:t>Tracks connections to lines and owned assets</a:t>
            </a:r>
            <a:endParaRPr lang="en-US" dirty="0"/>
          </a:p>
        </p:txBody>
      </p:sp>
      <p:pic>
        <p:nvPicPr>
          <p:cNvPr id="4099" name="Picture 3"/>
          <p:cNvPicPr>
            <a:picLocks noChangeAspect="1" noChangeArrowheads="1"/>
          </p:cNvPicPr>
          <p:nvPr/>
        </p:nvPicPr>
        <p:blipFill>
          <a:blip r:embed="rId3" cstate="print"/>
          <a:srcRect l="9524" t="7703" r="8254" b="7973"/>
          <a:stretch>
            <a:fillRect/>
          </a:stretch>
        </p:blipFill>
        <p:spPr bwMode="auto">
          <a:xfrm>
            <a:off x="212523" y="6381779"/>
            <a:ext cx="2774444" cy="2228125"/>
          </a:xfrm>
          <a:prstGeom prst="rect">
            <a:avLst/>
          </a:prstGeom>
          <a:noFill/>
          <a:ln w="9525">
            <a:noFill/>
            <a:miter lim="800000"/>
            <a:headEnd/>
            <a:tailEnd/>
          </a:ln>
          <a:effectLst>
            <a:softEdge rad="127000"/>
          </a:effectLst>
        </p:spPr>
      </p:pic>
      <p:sp>
        <p:nvSpPr>
          <p:cNvPr id="6" name="Title 5"/>
          <p:cNvSpPr>
            <a:spLocks noGrp="1"/>
          </p:cNvSpPr>
          <p:nvPr>
            <p:ph type="title"/>
          </p:nvPr>
        </p:nvSpPr>
        <p:spPr/>
        <p:txBody>
          <a:bodyPr/>
          <a:lstStyle/>
          <a:p>
            <a:r>
              <a:rPr lang="en-US" dirty="0" smtClean="0"/>
              <a:t>Asset Entity</a:t>
            </a:r>
            <a:endParaRPr lang="en-US" dirty="0"/>
          </a:p>
        </p:txBody>
      </p:sp>
      <p:pic>
        <p:nvPicPr>
          <p:cNvPr id="9" name="Picture 5"/>
          <p:cNvPicPr>
            <a:picLocks noChangeAspect="1" noChangeArrowheads="1"/>
          </p:cNvPicPr>
          <p:nvPr/>
        </p:nvPicPr>
        <p:blipFill>
          <a:blip r:embed="rId4" cstate="print"/>
          <a:srcRect l="2562" r="1084"/>
          <a:stretch>
            <a:fillRect/>
          </a:stretch>
        </p:blipFill>
        <p:spPr bwMode="auto">
          <a:xfrm>
            <a:off x="8598343" y="1874625"/>
            <a:ext cx="5238235" cy="5677433"/>
          </a:xfrm>
          <a:prstGeom prst="rect">
            <a:avLst/>
          </a:prstGeom>
          <a:noFill/>
          <a:ln w="9525">
            <a:noFill/>
            <a:miter lim="800000"/>
            <a:headEnd/>
            <a:tailEnd/>
          </a:ln>
          <a:effectLst>
            <a:softEdge rad="317500"/>
          </a:effectLst>
        </p:spPr>
      </p:pic>
    </p:spTree>
    <p:extLst>
      <p:ext uri="{BB962C8B-B14F-4D97-AF65-F5344CB8AC3E}">
        <p14:creationId xmlns:p14="http://schemas.microsoft.com/office/powerpoint/2010/main" val="464518006"/>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More About Assets</a:t>
            </a:r>
            <a:endParaRPr lang="en-US" dirty="0"/>
          </a:p>
        </p:txBody>
      </p:sp>
      <p:sp>
        <p:nvSpPr>
          <p:cNvPr id="2" name="Text Placeholder 1"/>
          <p:cNvSpPr>
            <a:spLocks noGrp="1"/>
          </p:cNvSpPr>
          <p:nvPr>
            <p:ph idx="1"/>
          </p:nvPr>
        </p:nvSpPr>
        <p:spPr/>
        <p:txBody>
          <a:bodyPr/>
          <a:lstStyle/>
          <a:p>
            <a:r>
              <a:rPr lang="en-US" dirty="0" smtClean="0"/>
              <a:t>This is an illustration of the</a:t>
            </a:r>
            <a:br>
              <a:rPr lang="en-US" dirty="0" smtClean="0"/>
            </a:br>
            <a:r>
              <a:rPr lang="en-US" dirty="0" smtClean="0"/>
              <a:t> indirect block reference:</a:t>
            </a:r>
          </a:p>
          <a:p>
            <a:r>
              <a:rPr lang="en-US" dirty="0" smtClean="0"/>
              <a:t>Flow arrow are assets too</a:t>
            </a:r>
          </a:p>
          <a:p>
            <a:r>
              <a:rPr lang="en-US" dirty="0" smtClean="0"/>
              <a:t>Dynamic Asset</a:t>
            </a:r>
          </a:p>
          <a:p>
            <a:pPr lvl="1"/>
            <a:r>
              <a:rPr lang="en-US" dirty="0" smtClean="0"/>
              <a:t>Based on dynamic blocks</a:t>
            </a:r>
          </a:p>
          <a:p>
            <a:pPr lvl="1"/>
            <a:r>
              <a:rPr lang="en-US" dirty="0" smtClean="0"/>
              <a:t>Text evaluation</a:t>
            </a:r>
            <a:endParaRPr lang="en-US" sz="2624" dirty="0"/>
          </a:p>
          <a:p>
            <a:r>
              <a:rPr lang="en-US" dirty="0" smtClean="0"/>
              <a:t>Dynamic Off-Page Connectors</a:t>
            </a:r>
          </a:p>
          <a:p>
            <a:pPr lvl="1"/>
            <a:r>
              <a:rPr lang="en-US" dirty="0" smtClean="0"/>
              <a:t>Specialization for connecting lines</a:t>
            </a:r>
          </a:p>
        </p:txBody>
      </p:sp>
      <p:pic>
        <p:nvPicPr>
          <p:cNvPr id="9" name="Picture 2"/>
          <p:cNvPicPr>
            <a:picLocks noChangeAspect="1" noChangeArrowheads="1"/>
          </p:cNvPicPr>
          <p:nvPr/>
        </p:nvPicPr>
        <p:blipFill>
          <a:blip r:embed="rId3" cstate="print"/>
          <a:srcRect/>
          <a:stretch>
            <a:fillRect/>
          </a:stretch>
        </p:blipFill>
        <p:spPr bwMode="auto">
          <a:xfrm>
            <a:off x="9551855" y="2609003"/>
            <a:ext cx="6105919" cy="3392177"/>
          </a:xfrm>
          <a:prstGeom prst="rect">
            <a:avLst/>
          </a:prstGeom>
          <a:noFill/>
          <a:ln w="9525">
            <a:noFill/>
            <a:miter lim="800000"/>
            <a:headEnd/>
            <a:tailEnd/>
          </a:ln>
          <a:effectLst>
            <a:softEdge rad="317500"/>
          </a:effectLst>
        </p:spPr>
      </p:pic>
    </p:spTree>
    <p:extLst>
      <p:ext uri="{BB962C8B-B14F-4D97-AF65-F5344CB8AC3E}">
        <p14:creationId xmlns:p14="http://schemas.microsoft.com/office/powerpoint/2010/main" val="968741389"/>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cstate="print"/>
          <a:srcRect/>
          <a:stretch>
            <a:fillRect/>
          </a:stretch>
        </p:blipFill>
        <p:spPr bwMode="auto">
          <a:xfrm>
            <a:off x="9907659" y="337116"/>
            <a:ext cx="3641315" cy="3409961"/>
          </a:xfrm>
          <a:prstGeom prst="rect">
            <a:avLst/>
          </a:prstGeom>
          <a:noFill/>
          <a:ln w="9525">
            <a:noFill/>
            <a:miter lim="800000"/>
            <a:headEnd/>
            <a:tailEnd/>
          </a:ln>
          <a:effectLst>
            <a:softEdge rad="317500"/>
          </a:effectLst>
        </p:spPr>
      </p:pic>
      <p:sp>
        <p:nvSpPr>
          <p:cNvPr id="4" name="Title 3"/>
          <p:cNvSpPr>
            <a:spLocks noGrp="1"/>
          </p:cNvSpPr>
          <p:nvPr>
            <p:ph type="title"/>
          </p:nvPr>
        </p:nvSpPr>
        <p:spPr/>
        <p:txBody>
          <a:bodyPr/>
          <a:lstStyle/>
          <a:p>
            <a:r>
              <a:rPr lang="en-US" dirty="0" smtClean="0"/>
              <a:t>Annotation</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Are not P&amp;ID-specific entities</a:t>
            </a:r>
          </a:p>
          <a:p>
            <a:pPr marL="578757" lvl="2" indent="-238049" defTabSz="505854"/>
            <a:r>
              <a:rPr lang="en-US" dirty="0" smtClean="0"/>
              <a:t>Linked to the annotated entity</a:t>
            </a:r>
          </a:p>
          <a:p>
            <a:pPr marL="578757" lvl="2" indent="-238049" defTabSz="505854"/>
            <a:r>
              <a:rPr lang="en-US" dirty="0" smtClean="0"/>
              <a:t>Contain an </a:t>
            </a:r>
            <a:r>
              <a:rPr lang="en-US" dirty="0" smtClean="0">
                <a:latin typeface="Times New Roman" pitchFamily="18" charset="0"/>
                <a:cs typeface="Times New Roman" pitchFamily="18" charset="0"/>
              </a:rPr>
              <a:t>PNP_ANNOTATION_DATA</a:t>
            </a:r>
            <a:r>
              <a:rPr lang="en-US" dirty="0" smtClean="0"/>
              <a:t/>
            </a:r>
            <a:br>
              <a:rPr lang="en-US" dirty="0" smtClean="0"/>
            </a:br>
            <a:r>
              <a:rPr lang="en-US" dirty="0" smtClean="0"/>
              <a:t>extension dictionary</a:t>
            </a:r>
          </a:p>
          <a:p>
            <a:pPr>
              <a:spcBef>
                <a:spcPts val="2812"/>
              </a:spcBef>
            </a:pPr>
            <a:r>
              <a:rPr lang="en-US" dirty="0" smtClean="0"/>
              <a:t>Simple annotations</a:t>
            </a:r>
          </a:p>
          <a:p>
            <a:pPr lvl="1">
              <a:spcBef>
                <a:spcPts val="843"/>
              </a:spcBef>
              <a:buFont typeface="Arial" pitchFamily="34" charset="0"/>
              <a:buChar char="•"/>
            </a:pPr>
            <a:r>
              <a:rPr lang="en-US" dirty="0" smtClean="0"/>
              <a:t>Just a Text entity</a:t>
            </a:r>
          </a:p>
          <a:p>
            <a:pPr lvl="1">
              <a:spcBef>
                <a:spcPts val="843"/>
              </a:spcBef>
              <a:buFont typeface="Arial" pitchFamily="34" charset="0"/>
              <a:buChar char="•"/>
            </a:pPr>
            <a:r>
              <a:rPr lang="en-US" dirty="0" smtClean="0"/>
              <a:t>Format string</a:t>
            </a:r>
          </a:p>
          <a:p>
            <a:pPr>
              <a:spcBef>
                <a:spcPts val="2812"/>
              </a:spcBef>
            </a:pPr>
            <a:r>
              <a:rPr lang="en-US" dirty="0" smtClean="0"/>
              <a:t>Complex</a:t>
            </a:r>
          </a:p>
          <a:p>
            <a:pPr lvl="1">
              <a:spcBef>
                <a:spcPts val="843"/>
              </a:spcBef>
              <a:buFont typeface="Arial" pitchFamily="34" charset="0"/>
              <a:buChar char="•"/>
            </a:pPr>
            <a:r>
              <a:rPr lang="en-US" dirty="0" smtClean="0"/>
              <a:t>Dynamic Block reference</a:t>
            </a:r>
          </a:p>
          <a:p>
            <a:pPr lvl="1">
              <a:spcBef>
                <a:spcPts val="843"/>
              </a:spcBef>
              <a:buFont typeface="Arial" pitchFamily="34" charset="0"/>
              <a:buChar char="•"/>
            </a:pPr>
            <a:r>
              <a:rPr lang="en-US" dirty="0" smtClean="0"/>
              <a:t>Format strings are the attribute definitions</a:t>
            </a:r>
          </a:p>
          <a:p>
            <a:pPr lvl="1">
              <a:spcBef>
                <a:spcPts val="843"/>
              </a:spcBef>
              <a:buFont typeface="Arial" pitchFamily="34" charset="0"/>
              <a:buChar char="•"/>
            </a:pPr>
            <a:r>
              <a:rPr lang="en-US" dirty="0" smtClean="0"/>
              <a:t>Appearance controlled by an </a:t>
            </a:r>
            <a:r>
              <a:rPr lang="en-US" dirty="0" err="1" smtClean="0"/>
              <a:t>AnnotationStyle</a:t>
            </a:r>
            <a:endParaRPr lang="en-US" dirty="0" smtClean="0"/>
          </a:p>
          <a:p>
            <a:endParaRPr lang="en-US" dirty="0"/>
          </a:p>
        </p:txBody>
      </p:sp>
      <p:pic>
        <p:nvPicPr>
          <p:cNvPr id="2051" name="Picture 3"/>
          <p:cNvPicPr>
            <a:picLocks noChangeAspect="1" noChangeArrowheads="1"/>
          </p:cNvPicPr>
          <p:nvPr/>
        </p:nvPicPr>
        <p:blipFill>
          <a:blip r:embed="rId4" cstate="print"/>
          <a:srcRect/>
          <a:stretch>
            <a:fillRect/>
          </a:stretch>
        </p:blipFill>
        <p:spPr bwMode="auto">
          <a:xfrm>
            <a:off x="8128794" y="3715029"/>
            <a:ext cx="5409630" cy="2374524"/>
          </a:xfrm>
          <a:prstGeom prst="rect">
            <a:avLst/>
          </a:prstGeom>
          <a:noFill/>
          <a:ln w="9525">
            <a:noFill/>
            <a:miter lim="800000"/>
            <a:headEnd/>
            <a:tailEnd/>
          </a:ln>
          <a:effectLst>
            <a:softEdge rad="317500"/>
          </a:effectLst>
        </p:spPr>
      </p:pic>
      <p:sp>
        <p:nvSpPr>
          <p:cNvPr id="12" name="Right Arrow 11"/>
          <p:cNvSpPr/>
          <p:nvPr/>
        </p:nvSpPr>
        <p:spPr bwMode="auto">
          <a:xfrm rot="6063033" flipV="1">
            <a:off x="9723307" y="3026882"/>
            <a:ext cx="1902755" cy="282576"/>
          </a:xfrm>
          <a:prstGeom prst="rightArrow">
            <a:avLst>
              <a:gd name="adj1" fmla="val 19697"/>
              <a:gd name="adj2" fmla="val 89394"/>
            </a:avLst>
          </a:prstGeom>
          <a:solidFill>
            <a:schemeClr val="bg1"/>
          </a:solidFill>
          <a:ln w="25400" cap="flat" cmpd="sng" algn="ctr">
            <a:solidFill>
              <a:srgbClr val="92D050"/>
            </a:solidFill>
            <a:prstDash val="solid"/>
            <a:round/>
            <a:headEnd type="none" w="med" len="med"/>
            <a:tailEnd type="none" w="med" len="med"/>
          </a:ln>
          <a:effectLst/>
        </p:spPr>
        <p:txBody>
          <a:bodyPr vert="horz" wrap="square" lIns="85697" tIns="42849" rIns="85697" bIns="42849" numCol="1" rtlCol="0" anchor="t" anchorCtr="0" compatLnSpc="1">
            <a:prstTxWarp prst="textNoShape">
              <a:avLst/>
            </a:prstTxWarp>
          </a:bodyPr>
          <a:lstStyle/>
          <a:p>
            <a:pPr algn="ctr" defTabSz="856976" fontAlgn="base">
              <a:spcBef>
                <a:spcPct val="0"/>
              </a:spcBef>
              <a:spcAft>
                <a:spcPct val="0"/>
              </a:spcAft>
            </a:pPr>
            <a:endParaRPr lang="en-US" sz="2999">
              <a:solidFill>
                <a:srgbClr val="000000"/>
              </a:solidFill>
              <a:latin typeface="Gill Sans" charset="0"/>
              <a:ea typeface="ヒラギノ角ゴ Pro W3" charset="0"/>
              <a:cs typeface="ヒラギノ角ゴ Pro W3" charset="0"/>
              <a:sym typeface="Gill Sans" charset="0"/>
            </a:endParaRPr>
          </a:p>
        </p:txBody>
      </p:sp>
      <p:sp>
        <p:nvSpPr>
          <p:cNvPr id="7" name="Right Arrow 6"/>
          <p:cNvSpPr/>
          <p:nvPr/>
        </p:nvSpPr>
        <p:spPr bwMode="auto">
          <a:xfrm rot="19768100" flipV="1">
            <a:off x="7171689" y="6097728"/>
            <a:ext cx="1534919" cy="163467"/>
          </a:xfrm>
          <a:prstGeom prst="rightArrow">
            <a:avLst>
              <a:gd name="adj1" fmla="val 50169"/>
              <a:gd name="adj2" fmla="val 188151"/>
            </a:avLst>
          </a:prstGeom>
          <a:solidFill>
            <a:schemeClr val="bg1"/>
          </a:solidFill>
          <a:ln w="25400" cap="flat" cmpd="sng" algn="ctr">
            <a:solidFill>
              <a:srgbClr val="92D050"/>
            </a:solidFill>
            <a:prstDash val="solid"/>
            <a:round/>
            <a:headEnd type="none" w="med" len="med"/>
            <a:tailEnd type="none" w="med" len="med"/>
          </a:ln>
          <a:effectLst/>
        </p:spPr>
        <p:txBody>
          <a:bodyPr vert="horz" wrap="square" lIns="85697" tIns="42849" rIns="85697" bIns="42849" numCol="1" rtlCol="0" anchor="t" anchorCtr="0" compatLnSpc="1">
            <a:prstTxWarp prst="textNoShape">
              <a:avLst/>
            </a:prstTxWarp>
          </a:bodyPr>
          <a:lstStyle/>
          <a:p>
            <a:pPr algn="ctr" defTabSz="856976" fontAlgn="base">
              <a:spcBef>
                <a:spcPct val="0"/>
              </a:spcBef>
              <a:spcAft>
                <a:spcPct val="0"/>
              </a:spcAft>
            </a:pPr>
            <a:endParaRPr lang="en-US" sz="2999">
              <a:solidFill>
                <a:srgbClr val="000000"/>
              </a:solidFill>
              <a:latin typeface="Gill Sans" charset="0"/>
              <a:ea typeface="ヒラギノ角ゴ Pro W3" charset="0"/>
              <a:cs typeface="ヒラギノ角ゴ Pro W3" charset="0"/>
              <a:sym typeface="Gill Sans" charset="0"/>
            </a:endParaRPr>
          </a:p>
        </p:txBody>
      </p:sp>
    </p:spTree>
    <p:extLst>
      <p:ext uri="{BB962C8B-B14F-4D97-AF65-F5344CB8AC3E}">
        <p14:creationId xmlns:p14="http://schemas.microsoft.com/office/powerpoint/2010/main" val="3961750114"/>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 classes and templates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latin typeface="Times New Roman" pitchFamily="18" charset="0"/>
                <a:cs typeface="Times New Roman" pitchFamily="18" charset="0"/>
              </a:rPr>
              <a:t>Annotation</a:t>
            </a:r>
            <a:r>
              <a:rPr lang="en-US" dirty="0" smtClean="0"/>
              <a:t> class is a utility class used to create and maintain annotation entities</a:t>
            </a:r>
          </a:p>
          <a:p>
            <a:r>
              <a:rPr lang="en-US" b="1" dirty="0" err="1" smtClean="0">
                <a:latin typeface="Times New Roman" pitchFamily="18" charset="0"/>
                <a:cs typeface="Times New Roman" pitchFamily="18" charset="0"/>
              </a:rPr>
              <a:t>AnnotationStyle</a:t>
            </a:r>
            <a:r>
              <a:rPr lang="en-US" dirty="0" smtClean="0"/>
              <a:t> determines which block definition should be used upon annotation creation</a:t>
            </a:r>
          </a:p>
          <a:p>
            <a:r>
              <a:rPr lang="en-US" b="1" dirty="0" err="1" smtClean="0">
                <a:latin typeface="Times New Roman" pitchFamily="18" charset="0"/>
                <a:cs typeface="Times New Roman" pitchFamily="18" charset="0"/>
              </a:rPr>
              <a:t>projSymbolStyles.dwg</a:t>
            </a:r>
            <a:r>
              <a:rPr lang="en-US" i="1" dirty="0" smtClean="0"/>
              <a:t> </a:t>
            </a:r>
            <a:r>
              <a:rPr lang="en-US" dirty="0" smtClean="0"/>
              <a:t>stores dynamic block templates for annotations</a:t>
            </a:r>
            <a:endParaRPr lang="en-US" dirty="0"/>
          </a:p>
        </p:txBody>
      </p:sp>
    </p:spTree>
    <p:extLst>
      <p:ext uri="{BB962C8B-B14F-4D97-AF65-F5344CB8AC3E}">
        <p14:creationId xmlns:p14="http://schemas.microsoft.com/office/powerpoint/2010/main" val="2762750909"/>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Tags</a:t>
            </a:r>
            <a:endParaRPr lang="en-US" dirty="0"/>
          </a:p>
        </p:txBody>
      </p:sp>
      <p:sp>
        <p:nvSpPr>
          <p:cNvPr id="5" name="Content Placeholder 4"/>
          <p:cNvSpPr>
            <a:spLocks noGrp="1"/>
          </p:cNvSpPr>
          <p:nvPr>
            <p:ph idx="1"/>
          </p:nvPr>
        </p:nvSpPr>
        <p:spPr/>
        <p:txBody>
          <a:bodyPr/>
          <a:lstStyle/>
          <a:p>
            <a:r>
              <a:rPr lang="en-US" b="1" dirty="0" err="1" smtClean="0">
                <a:latin typeface="Times New Roman" pitchFamily="18" charset="0"/>
                <a:cs typeface="Times New Roman" pitchFamily="18" charset="0"/>
              </a:rPr>
              <a:t>AcPpTagFormat</a:t>
            </a:r>
            <a:r>
              <a:rPr lang="en-US" dirty="0" smtClean="0"/>
              <a:t> is a helper class used to store format strings that are assigned to an entity such as a simple annotation</a:t>
            </a:r>
          </a:p>
          <a:p>
            <a:r>
              <a:rPr lang="en-US" dirty="0" smtClean="0"/>
              <a:t>When you copy a component or line, the new item is assigned a temporary tag that contains a question mark</a:t>
            </a:r>
            <a:endParaRPr lang="en-US" dirty="0"/>
          </a:p>
        </p:txBody>
      </p:sp>
    </p:spTree>
    <p:extLst>
      <p:ext uri="{BB962C8B-B14F-4D97-AF65-F5344CB8AC3E}">
        <p14:creationId xmlns:p14="http://schemas.microsoft.com/office/powerpoint/2010/main" val="516655034"/>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 Strings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Contain information about the project, drawing and item with which they are associated</a:t>
            </a:r>
          </a:p>
          <a:p>
            <a:pPr marL="920952" lvl="1" indent="-264829">
              <a:spcBef>
                <a:spcPts val="281"/>
              </a:spcBef>
              <a:buNone/>
            </a:pPr>
            <a:r>
              <a:rPr lang="en-US" dirty="0" smtClean="0"/>
              <a:t>#(</a:t>
            </a:r>
            <a:r>
              <a:rPr lang="en-US" dirty="0" err="1" smtClean="0"/>
              <a:t>Project.</a:t>
            </a:r>
            <a:r>
              <a:rPr lang="en-US" i="1" dirty="0" err="1" smtClean="0"/>
              <a:t>category</a:t>
            </a:r>
            <a:r>
              <a:rPr lang="en-US" dirty="0" err="1" smtClean="0"/>
              <a:t>.Property</a:t>
            </a:r>
            <a:r>
              <a:rPr lang="en-US" dirty="0" smtClean="0"/>
              <a:t>)</a:t>
            </a:r>
          </a:p>
          <a:p>
            <a:pPr marL="920952" lvl="1" indent="-264829">
              <a:spcBef>
                <a:spcPts val="281"/>
              </a:spcBef>
              <a:buNone/>
            </a:pPr>
            <a:r>
              <a:rPr lang="en-US" dirty="0" smtClean="0"/>
              <a:t>#(</a:t>
            </a:r>
            <a:r>
              <a:rPr lang="en-US" dirty="0" err="1" smtClean="0"/>
              <a:t>Drawing.</a:t>
            </a:r>
            <a:r>
              <a:rPr lang="en-US" i="1" dirty="0" err="1" smtClean="0"/>
              <a:t>category</a:t>
            </a:r>
            <a:r>
              <a:rPr lang="en-US" dirty="0" err="1" smtClean="0"/>
              <a:t>.Property</a:t>
            </a:r>
            <a:r>
              <a:rPr lang="en-US" dirty="0" smtClean="0"/>
              <a:t>)</a:t>
            </a:r>
          </a:p>
          <a:p>
            <a:pPr marL="920952" lvl="1" indent="-264829">
              <a:spcBef>
                <a:spcPts val="281"/>
              </a:spcBef>
              <a:buNone/>
            </a:pPr>
            <a:r>
              <a:rPr lang="en-US" dirty="0" smtClean="0"/>
              <a:t>#(</a:t>
            </a:r>
            <a:r>
              <a:rPr lang="en-US" i="1" dirty="0" err="1" smtClean="0"/>
              <a:t>class</a:t>
            </a:r>
            <a:r>
              <a:rPr lang="en-US" dirty="0" err="1" smtClean="0"/>
              <a:t>.Property</a:t>
            </a:r>
            <a:r>
              <a:rPr lang="en-US" dirty="0" smtClean="0"/>
              <a:t>)</a:t>
            </a:r>
          </a:p>
          <a:p>
            <a:r>
              <a:rPr lang="en-US" dirty="0" smtClean="0"/>
              <a:t>Any name that appears within the parentheses is to be replaced with the respective value</a:t>
            </a:r>
          </a:p>
          <a:p>
            <a:r>
              <a:rPr lang="en-US" dirty="0" smtClean="0"/>
              <a:t>Certain characters within the parentheses have special meaning, and cannot be part of a name</a:t>
            </a:r>
          </a:p>
          <a:p>
            <a:r>
              <a:rPr lang="en-US" dirty="0" smtClean="0"/>
              <a:t>Examples:</a:t>
            </a:r>
          </a:p>
          <a:p>
            <a:pPr marL="931366" lvl="1" indent="-264829">
              <a:spcBef>
                <a:spcPts val="281"/>
              </a:spcBef>
              <a:buNone/>
            </a:pPr>
            <a:r>
              <a:rPr lang="en-US" dirty="0" smtClean="0"/>
              <a:t>#(</a:t>
            </a:r>
            <a:r>
              <a:rPr lang="en-US" dirty="0" err="1" smtClean="0"/>
              <a:t>CentrifugalPump.FlowRate</a:t>
            </a:r>
            <a:r>
              <a:rPr lang="en-US" dirty="0" smtClean="0"/>
              <a:t>)</a:t>
            </a:r>
          </a:p>
          <a:p>
            <a:pPr marL="931366" lvl="1" indent="-264829">
              <a:spcBef>
                <a:spcPts val="281"/>
              </a:spcBef>
              <a:buNone/>
            </a:pPr>
            <a:r>
              <a:rPr lang="en-US" dirty="0" smtClean="0"/>
              <a:t>#(</a:t>
            </a:r>
            <a:r>
              <a:rPr lang="en-US" dirty="0" err="1" smtClean="0"/>
              <a:t>TargetObject.Tag</a:t>
            </a:r>
            <a:r>
              <a:rPr lang="en-US" dirty="0" smtClean="0"/>
              <a:t>) - #(=</a:t>
            </a:r>
            <a:r>
              <a:rPr lang="en-US" dirty="0" err="1" smtClean="0"/>
              <a:t>TargetObject.Tag</a:t>
            </a:r>
            <a:r>
              <a:rPr lang="en-US" dirty="0" smtClean="0"/>
              <a:t>) </a:t>
            </a:r>
          </a:p>
          <a:p>
            <a:endParaRPr lang="en-US" dirty="0" smtClean="0"/>
          </a:p>
          <a:p>
            <a:endParaRPr lang="en-US" dirty="0"/>
          </a:p>
        </p:txBody>
      </p:sp>
    </p:spTree>
    <p:extLst>
      <p:ext uri="{BB962C8B-B14F-4D97-AF65-F5344CB8AC3E}">
        <p14:creationId xmlns:p14="http://schemas.microsoft.com/office/powerpoint/2010/main" val="1948911852"/>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FormatStringUtils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Evaluates tag format strings into a string variable</a:t>
            </a:r>
          </a:p>
          <a:p>
            <a:r>
              <a:rPr lang="en-US" b="1" dirty="0" err="1" smtClean="0">
                <a:latin typeface="Times New Roman" pitchFamily="18" charset="0"/>
                <a:cs typeface="Times New Roman" pitchFamily="18" charset="0"/>
              </a:rPr>
              <a:t>isValid</a:t>
            </a:r>
            <a:r>
              <a:rPr lang="en-US" dirty="0" smtClean="0"/>
              <a:t> can be used to verify the format</a:t>
            </a:r>
          </a:p>
          <a:p>
            <a:endParaRPr lang="en-US" dirty="0" smtClean="0"/>
          </a:p>
          <a:p>
            <a:endParaRPr lang="en-US" dirty="0" smtClean="0"/>
          </a:p>
          <a:p>
            <a:endParaRPr lang="en-US" dirty="0" smtClean="0"/>
          </a:p>
          <a:p>
            <a:endParaRPr lang="en-US" dirty="0" smtClean="0"/>
          </a:p>
          <a:p>
            <a:pPr>
              <a:buNone/>
            </a:pPr>
            <a:r>
              <a:rPr lang="en-US" dirty="0" smtClean="0"/>
              <a:t>	In this example, the next </a:t>
            </a:r>
            <a:r>
              <a:rPr lang="en-US" dirty="0" err="1" smtClean="0"/>
              <a:t>LineNumber</a:t>
            </a:r>
            <a:r>
              <a:rPr lang="en-US" dirty="0" smtClean="0"/>
              <a:t> is returned and incremented</a:t>
            </a:r>
          </a:p>
          <a:p>
            <a:endParaRPr lang="en-US" dirty="0"/>
          </a:p>
        </p:txBody>
      </p:sp>
      <p:sp>
        <p:nvSpPr>
          <p:cNvPr id="4" name="Rectangle 3"/>
          <p:cNvSpPr/>
          <p:nvPr/>
        </p:nvSpPr>
        <p:spPr bwMode="auto">
          <a:xfrm>
            <a:off x="3238478" y="3627290"/>
            <a:ext cx="10928491" cy="2601271"/>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r>
              <a:rPr lang="en-US" sz="2624" dirty="0">
                <a:latin typeface="Courier New"/>
                <a:ea typeface="Calibri"/>
                <a:cs typeface="Times New Roman"/>
              </a:rPr>
              <a:t> </a:t>
            </a:r>
          </a:p>
          <a:p>
            <a:r>
              <a:rPr lang="en-US" sz="2624" dirty="0">
                <a:solidFill>
                  <a:srgbClr val="0000FF"/>
                </a:solidFill>
                <a:latin typeface="Courier New"/>
                <a:ea typeface="Calibri"/>
                <a:cs typeface="Times New Roman"/>
              </a:rPr>
              <a:t>  string</a:t>
            </a:r>
            <a:r>
              <a:rPr lang="en-US" sz="2624" dirty="0">
                <a:latin typeface="Courier New"/>
                <a:ea typeface="Calibri"/>
                <a:cs typeface="Times New Roman"/>
              </a:rPr>
              <a:t> </a:t>
            </a:r>
            <a:r>
              <a:rPr lang="en-US" sz="2624" dirty="0" err="1">
                <a:solidFill>
                  <a:schemeClr val="bg1"/>
                </a:solidFill>
                <a:latin typeface="Courier New"/>
                <a:ea typeface="Calibri"/>
                <a:cs typeface="Times New Roman"/>
              </a:rPr>
              <a:t>sEval</a:t>
            </a:r>
            <a:r>
              <a:rPr lang="en-US" sz="2624" dirty="0">
                <a:solidFill>
                  <a:schemeClr val="bg1"/>
                </a:solidFill>
                <a:latin typeface="Courier New"/>
                <a:ea typeface="Calibri"/>
                <a:cs typeface="Times New Roman"/>
              </a:rPr>
              <a:t> = </a:t>
            </a:r>
            <a:r>
              <a:rPr lang="en-US" sz="2624" b="1" dirty="0" err="1">
                <a:solidFill>
                  <a:srgbClr val="2B91AF"/>
                </a:solidFill>
                <a:latin typeface="Courier New"/>
                <a:ea typeface="Calibri"/>
                <a:cs typeface="Times New Roman"/>
              </a:rPr>
              <a:t>FormatStringUtils</a:t>
            </a:r>
            <a:r>
              <a:rPr lang="en-US" sz="2624" b="1" dirty="0" err="1">
                <a:solidFill>
                  <a:schemeClr val="bg1"/>
                </a:solidFill>
                <a:latin typeface="Courier New"/>
                <a:ea typeface="Calibri"/>
                <a:cs typeface="Times New Roman"/>
              </a:rPr>
              <a:t>.Evaluate</a:t>
            </a:r>
            <a:r>
              <a:rPr lang="en-US" sz="2624" dirty="0">
                <a:solidFill>
                  <a:schemeClr val="bg1"/>
                </a:solidFill>
                <a:latin typeface="Courier New"/>
                <a:ea typeface="Calibri"/>
                <a:cs typeface="Times New Roman"/>
              </a:rPr>
              <a:t>( </a:t>
            </a:r>
          </a:p>
          <a:p>
            <a:r>
              <a:rPr lang="en-US" sz="2624" dirty="0">
                <a:latin typeface="Courier New"/>
                <a:ea typeface="Calibri"/>
                <a:cs typeface="Times New Roman"/>
              </a:rPr>
              <a:t>               </a:t>
            </a:r>
            <a:r>
              <a:rPr lang="en-US" sz="2624" dirty="0">
                <a:solidFill>
                  <a:srgbClr val="A31515"/>
                </a:solidFill>
                <a:latin typeface="Courier New"/>
                <a:ea typeface="Calibri"/>
                <a:cs typeface="Times New Roman"/>
              </a:rPr>
              <a:t>"#(</a:t>
            </a:r>
            <a:r>
              <a:rPr lang="en-US" sz="2624" dirty="0" err="1">
                <a:solidFill>
                  <a:srgbClr val="A31515"/>
                </a:solidFill>
                <a:latin typeface="Courier New"/>
                <a:ea typeface="Calibri"/>
                <a:cs typeface="Times New Roman"/>
              </a:rPr>
              <a:t>TargetObject.LineNumber</a:t>
            </a:r>
            <a:r>
              <a:rPr lang="en-US" sz="2624" dirty="0">
                <a:solidFill>
                  <a:srgbClr val="A31515"/>
                </a:solidFill>
                <a:latin typeface="Courier New"/>
                <a:ea typeface="Calibri"/>
                <a:cs typeface="Times New Roman"/>
              </a:rPr>
              <a:t>^@NNN) - "</a:t>
            </a:r>
          </a:p>
          <a:p>
            <a:r>
              <a:rPr lang="en-US" sz="2624" dirty="0">
                <a:solidFill>
                  <a:srgbClr val="A31515"/>
                </a:solidFill>
                <a:latin typeface="Courier New"/>
                <a:ea typeface="Calibri"/>
                <a:cs typeface="Times New Roman"/>
              </a:rPr>
              <a:t>             </a:t>
            </a:r>
            <a:r>
              <a:rPr lang="en-US" sz="2624" b="1" dirty="0">
                <a:solidFill>
                  <a:schemeClr val="bg1"/>
                </a:solidFill>
                <a:latin typeface="Courier New"/>
                <a:ea typeface="Calibri"/>
                <a:cs typeface="Times New Roman"/>
              </a:rPr>
              <a:t>+ </a:t>
            </a:r>
            <a:r>
              <a:rPr lang="en-US" sz="2624" dirty="0">
                <a:solidFill>
                  <a:srgbClr val="A31515"/>
                </a:solidFill>
                <a:latin typeface="Courier New"/>
                <a:ea typeface="Calibri"/>
                <a:cs typeface="Times New Roman"/>
              </a:rPr>
              <a:t>"#(</a:t>
            </a:r>
            <a:r>
              <a:rPr lang="en-US" sz="2624" dirty="0" err="1">
                <a:solidFill>
                  <a:srgbClr val="A31515"/>
                </a:solidFill>
                <a:latin typeface="Courier New"/>
                <a:ea typeface="Calibri"/>
                <a:cs typeface="Times New Roman"/>
              </a:rPr>
              <a:t>Project.General.Project_Name</a:t>
            </a:r>
            <a:r>
              <a:rPr lang="en-US" sz="2624" dirty="0">
                <a:solidFill>
                  <a:srgbClr val="A31515"/>
                </a:solidFill>
                <a:latin typeface="Courier New"/>
                <a:ea typeface="Calibri"/>
                <a:cs typeface="Times New Roman"/>
              </a:rPr>
              <a:t>)"</a:t>
            </a:r>
            <a:r>
              <a:rPr lang="en-US" sz="2624" dirty="0">
                <a:solidFill>
                  <a:schemeClr val="bg1"/>
                </a:solidFill>
                <a:latin typeface="Courier New"/>
                <a:ea typeface="Calibri"/>
                <a:cs typeface="Times New Roman"/>
              </a:rPr>
              <a:t>,</a:t>
            </a:r>
          </a:p>
          <a:p>
            <a:r>
              <a:rPr lang="en-US" sz="2624" dirty="0">
                <a:solidFill>
                  <a:schemeClr val="bg1"/>
                </a:solidFill>
                <a:latin typeface="Courier New"/>
                <a:ea typeface="Calibri"/>
                <a:cs typeface="Times New Roman"/>
              </a:rPr>
              <a:t>               </a:t>
            </a:r>
            <a:r>
              <a:rPr lang="en-US" sz="2624" dirty="0" err="1">
                <a:solidFill>
                  <a:schemeClr val="bg1"/>
                </a:solidFill>
                <a:latin typeface="Courier New"/>
                <a:ea typeface="Calibri"/>
                <a:cs typeface="Times New Roman"/>
              </a:rPr>
              <a:t>entId</a:t>
            </a:r>
            <a:r>
              <a:rPr lang="en-US" sz="2624" dirty="0">
                <a:solidFill>
                  <a:schemeClr val="bg1"/>
                </a:solidFill>
                <a:latin typeface="Courier New"/>
                <a:ea typeface="Calibri"/>
                <a:cs typeface="Times New Roman"/>
              </a:rPr>
              <a:t> ); </a:t>
            </a:r>
          </a:p>
          <a:p>
            <a:r>
              <a:rPr lang="en-US" sz="2624" dirty="0">
                <a:solidFill>
                  <a:srgbClr val="015136"/>
                </a:solidFill>
                <a:latin typeface="Trebuchet MS"/>
                <a:ea typeface="Arial Unicode MS"/>
                <a:cs typeface="Lucida Sans Unicode"/>
              </a:rPr>
              <a:t> </a:t>
            </a:r>
            <a:endParaRPr lang="en-US" sz="2624" dirty="0">
              <a:solidFill>
                <a:schemeClr val="bg1"/>
              </a:solidFill>
              <a:latin typeface="Courier New" pitchFamily="49" charset="0"/>
              <a:ea typeface="Calibri"/>
              <a:cs typeface="Courier New" pitchFamily="49" charset="0"/>
            </a:endParaRPr>
          </a:p>
        </p:txBody>
      </p:sp>
    </p:spTree>
    <p:extLst>
      <p:ext uri="{BB962C8B-B14F-4D97-AF65-F5344CB8AC3E}">
        <p14:creationId xmlns:p14="http://schemas.microsoft.com/office/powerpoint/2010/main" val="3061287646"/>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2 – SLINE objects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338837"/>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Developer Technical Services</a:t>
            </a:r>
            <a:endParaRPr lang="ru-RU" dirty="0"/>
          </a:p>
        </p:txBody>
      </p:sp>
      <p:sp>
        <p:nvSpPr>
          <p:cNvPr id="3" name="Content Placeholder 2"/>
          <p:cNvSpPr>
            <a:spLocks noGrp="1"/>
          </p:cNvSpPr>
          <p:nvPr>
            <p:ph idx="1"/>
          </p:nvPr>
        </p:nvSpPr>
        <p:spPr/>
        <p:txBody>
          <a:bodyPr>
            <a:normAutofit fontScale="92500" lnSpcReduction="20000"/>
          </a:bodyPr>
          <a:lstStyle/>
          <a:p>
            <a:r>
              <a:rPr lang="en-US" dirty="0" smtClean="0"/>
              <a:t>Worldwide Workgroup</a:t>
            </a:r>
          </a:p>
          <a:p>
            <a:pPr lvl="1"/>
            <a:r>
              <a:rPr lang="en-US" dirty="0" smtClean="0"/>
              <a:t>Over 25 Specialists World Wide</a:t>
            </a:r>
          </a:p>
          <a:p>
            <a:pPr lvl="1"/>
            <a:r>
              <a:rPr lang="en-US" dirty="0" smtClean="0"/>
              <a:t>Virtually 24 hour support, 5 days a week</a:t>
            </a:r>
          </a:p>
          <a:p>
            <a:pPr lvl="1"/>
            <a:endParaRPr lang="en-US" dirty="0" smtClean="0"/>
          </a:p>
          <a:p>
            <a:r>
              <a:rPr lang="en-US" dirty="0" smtClean="0"/>
              <a:t>Americas Team</a:t>
            </a:r>
          </a:p>
          <a:p>
            <a:pPr lvl="1"/>
            <a:r>
              <a:rPr lang="en-US" dirty="0" smtClean="0"/>
              <a:t>US (CA, AZ, WA), Canada, Brazil</a:t>
            </a:r>
          </a:p>
          <a:p>
            <a:r>
              <a:rPr lang="en-US" dirty="0" smtClean="0"/>
              <a:t>European Team</a:t>
            </a:r>
          </a:p>
          <a:p>
            <a:pPr lvl="1"/>
            <a:r>
              <a:rPr lang="en-US" dirty="0" smtClean="0"/>
              <a:t>Switzerland, United Kingdom, France, Czech Republic, Russia</a:t>
            </a:r>
          </a:p>
          <a:p>
            <a:r>
              <a:rPr lang="en-US" dirty="0" err="1" smtClean="0"/>
              <a:t>APac</a:t>
            </a:r>
            <a:r>
              <a:rPr lang="en-US" dirty="0" smtClean="0"/>
              <a:t> Team</a:t>
            </a:r>
          </a:p>
          <a:p>
            <a:pPr lvl="1"/>
            <a:r>
              <a:rPr lang="en-US" dirty="0" smtClean="0"/>
              <a:t>China, Japan, India</a:t>
            </a:r>
            <a:endParaRPr lang="en-US" dirty="0"/>
          </a:p>
        </p:txBody>
      </p:sp>
    </p:spTree>
    <p:extLst>
      <p:ext uri="{BB962C8B-B14F-4D97-AF65-F5344CB8AC3E}">
        <p14:creationId xmlns:p14="http://schemas.microsoft.com/office/powerpoint/2010/main" val="3900168267"/>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Identifiers - </a:t>
            </a:r>
            <a:r>
              <a:rPr lang="en-US" dirty="0" err="1" smtClean="0"/>
              <a:t>PpObjectId</a:t>
            </a:r>
            <a:endParaRPr lang="en-US" dirty="0"/>
          </a:p>
        </p:txBody>
      </p:sp>
      <p:sp>
        <p:nvSpPr>
          <p:cNvPr id="4" name="Content Placeholder 2"/>
          <p:cNvSpPr txBox="1">
            <a:spLocks/>
          </p:cNvSpPr>
          <p:nvPr/>
        </p:nvSpPr>
        <p:spPr bwMode="auto">
          <a:xfrm>
            <a:off x="3199056" y="1728719"/>
            <a:ext cx="10342754" cy="6332065"/>
          </a:xfrm>
          <a:prstGeom prst="rect">
            <a:avLst/>
          </a:prstGeom>
          <a:solidFill>
            <a:srgbClr val="99CCFF"/>
          </a:solidFill>
          <a:ln w="12700">
            <a:solidFill>
              <a:schemeClr val="bg2"/>
            </a:solidFill>
            <a:miter lim="800000"/>
            <a:headEnd type="none" w="sm" len="sm"/>
            <a:tailEnd type="none" w="sm" len="sm"/>
          </a:ln>
          <a:scene3d>
            <a:camera prst="orthographicFront"/>
            <a:lightRig rig="threePt" dir="t"/>
          </a:scene3d>
          <a:sp3d>
            <a:bevelT w="152400" h="152400"/>
          </a:sp3d>
        </p:spPr>
        <p:txBody>
          <a:bodyPr vert="horz" wrap="none" lIns="0" tIns="0" rIns="0" bIns="0" numCol="1" anchor="t" anchorCtr="0" compatLnSpc="1">
            <a:prstTxWarp prst="textNoShape">
              <a:avLst/>
            </a:prstTxWarp>
          </a:bodyPr>
          <a:lstStyle/>
          <a:p>
            <a:pPr marL="266303" indent="-266303" algn="ctr" defTabSz="856976" fontAlgn="base">
              <a:spcBef>
                <a:spcPct val="0"/>
              </a:spcBef>
              <a:spcAft>
                <a:spcPct val="0"/>
              </a:spcAft>
              <a:buClr>
                <a:srgbClr val="FFFFFF"/>
              </a:buClr>
              <a:buSzPct val="80000"/>
              <a:defRPr/>
            </a:pPr>
            <a:endParaRPr lang="en-US" sz="2999" b="1" dirty="0">
              <a:latin typeface="Tahoma" pitchFamily="34" charset="0"/>
              <a:sym typeface="Arial" pitchFamily="34" charset="0"/>
            </a:endParaRPr>
          </a:p>
          <a:p>
            <a:pPr marL="266303" indent="-266303" defTabSz="856976" fontAlgn="base">
              <a:spcBef>
                <a:spcPct val="0"/>
              </a:spcBef>
              <a:spcAft>
                <a:spcPct val="0"/>
              </a:spcAft>
              <a:buClr>
                <a:srgbClr val="FFFFFF"/>
              </a:buClr>
              <a:buSzPct val="80000"/>
              <a:defRPr/>
            </a:pPr>
            <a:r>
              <a:rPr lang="en-US" sz="2999" dirty="0">
                <a:latin typeface="Tahoma" pitchFamily="34" charset="0"/>
                <a:sym typeface="Arial" pitchFamily="34" charset="0"/>
              </a:rPr>
              <a:t>    Project1</a:t>
            </a:r>
          </a:p>
          <a:p>
            <a:pPr marL="266303" indent="-266303" algn="ctr" defTabSz="856976" fontAlgn="base">
              <a:spcBef>
                <a:spcPct val="0"/>
              </a:spcBef>
              <a:spcAft>
                <a:spcPct val="0"/>
              </a:spcAft>
              <a:buClr>
                <a:srgbClr val="FFFFFF"/>
              </a:buClr>
              <a:buSzPct val="80000"/>
              <a:defRPr/>
            </a:pPr>
            <a:endParaRPr lang="en-US" sz="2999" b="1" dirty="0">
              <a:latin typeface="Tahoma" pitchFamily="34" charset="0"/>
              <a:sym typeface="Arial" pitchFamily="34" charset="0"/>
            </a:endParaRPr>
          </a:p>
          <a:p>
            <a:pPr marL="266303" indent="-266303" algn="ctr" defTabSz="856976" fontAlgn="base">
              <a:spcBef>
                <a:spcPct val="0"/>
              </a:spcBef>
              <a:spcAft>
                <a:spcPct val="0"/>
              </a:spcAft>
              <a:buClr>
                <a:srgbClr val="FFFFFF"/>
              </a:buClr>
              <a:buSzPct val="80000"/>
              <a:defRPr/>
            </a:pPr>
            <a:endParaRPr lang="en-US" sz="2999" b="1" dirty="0">
              <a:latin typeface="Tahoma" pitchFamily="34" charset="0"/>
              <a:sym typeface="Arial" pitchFamily="34" charset="0"/>
            </a:endParaRPr>
          </a:p>
        </p:txBody>
      </p:sp>
      <p:sp>
        <p:nvSpPr>
          <p:cNvPr id="9" name="Content Placeholder 2"/>
          <p:cNvSpPr txBox="1">
            <a:spLocks/>
          </p:cNvSpPr>
          <p:nvPr/>
        </p:nvSpPr>
        <p:spPr bwMode="auto">
          <a:xfrm>
            <a:off x="3811105" y="3014175"/>
            <a:ext cx="4284855" cy="3427884"/>
          </a:xfrm>
          <a:prstGeom prst="rect">
            <a:avLst/>
          </a:prstGeom>
          <a:solidFill>
            <a:srgbClr val="A9B7EC"/>
          </a:solidFill>
          <a:ln w="12700">
            <a:solidFill>
              <a:schemeClr val="bg2"/>
            </a:solidFill>
            <a:miter lim="800000"/>
            <a:headEnd type="none" w="sm" len="sm"/>
            <a:tailEnd type="none" w="sm" len="sm"/>
          </a:ln>
          <a:scene3d>
            <a:camera prst="orthographicFront"/>
            <a:lightRig rig="threePt" dir="t"/>
          </a:scene3d>
          <a:sp3d>
            <a:bevelT w="152400" h="152400"/>
          </a:sp3d>
        </p:spPr>
        <p:txBody>
          <a:bodyPr vert="horz" wrap="none" lIns="0" tIns="0" rIns="0" bIns="0" numCol="1" anchor="t" anchorCtr="0" compatLnSpc="1">
            <a:prstTxWarp prst="textNoShape">
              <a:avLst/>
            </a:prstTxWarp>
          </a:bodyPr>
          <a:lstStyle/>
          <a:p>
            <a:pPr marL="266303" indent="-266303" algn="ctr" defTabSz="856976" fontAlgn="base">
              <a:spcBef>
                <a:spcPct val="0"/>
              </a:spcBef>
              <a:spcAft>
                <a:spcPct val="0"/>
              </a:spcAft>
              <a:buClr>
                <a:srgbClr val="FFFFFF"/>
              </a:buClr>
              <a:buSzPct val="80000"/>
              <a:defRPr/>
            </a:pPr>
            <a:endParaRPr lang="en-US" sz="1125" dirty="0">
              <a:latin typeface="Tahoma" pitchFamily="34" charset="0"/>
              <a:sym typeface="Arial" pitchFamily="34" charset="0"/>
            </a:endParaRPr>
          </a:p>
          <a:p>
            <a:pPr marL="266303" indent="-266303" defTabSz="856976" fontAlgn="base">
              <a:spcBef>
                <a:spcPct val="0"/>
              </a:spcBef>
              <a:spcAft>
                <a:spcPct val="0"/>
              </a:spcAft>
              <a:buClr>
                <a:srgbClr val="FFFFFF"/>
              </a:buClr>
              <a:buSzPct val="80000"/>
              <a:defRPr/>
            </a:pPr>
            <a:r>
              <a:rPr lang="en-US" sz="2999" dirty="0">
                <a:latin typeface="Tahoma" pitchFamily="34" charset="0"/>
                <a:sym typeface="Arial" pitchFamily="34" charset="0"/>
              </a:rPr>
              <a:t>  1.dwg</a:t>
            </a:r>
          </a:p>
          <a:p>
            <a:pPr marL="266303" indent="-266303" algn="ctr" defTabSz="856976" fontAlgn="base">
              <a:spcBef>
                <a:spcPct val="0"/>
              </a:spcBef>
              <a:spcAft>
                <a:spcPct val="0"/>
              </a:spcAft>
              <a:buClr>
                <a:srgbClr val="FFFFFF"/>
              </a:buClr>
              <a:buSzPct val="80000"/>
              <a:defRPr/>
            </a:pPr>
            <a:endParaRPr lang="en-US" sz="2999" dirty="0">
              <a:latin typeface="Tahoma" pitchFamily="34" charset="0"/>
              <a:sym typeface="Arial" pitchFamily="34" charset="0"/>
            </a:endParaRPr>
          </a:p>
        </p:txBody>
      </p:sp>
      <p:sp>
        <p:nvSpPr>
          <p:cNvPr id="12" name="Oval 11"/>
          <p:cNvSpPr/>
          <p:nvPr/>
        </p:nvSpPr>
        <p:spPr bwMode="auto">
          <a:xfrm>
            <a:off x="4052979" y="4209726"/>
            <a:ext cx="2570913" cy="856971"/>
          </a:xfrm>
          <a:prstGeom prst="ellipse">
            <a:avLst/>
          </a:prstGeom>
          <a:solidFill>
            <a:srgbClr val="726BF5"/>
          </a:solidFill>
          <a:ln w="254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lightRig rig="threePt" dir="t"/>
          </a:scene3d>
          <a:sp3d>
            <a:bevelT w="285750" h="209550"/>
            <a:extrusionClr>
              <a:schemeClr val="accent3">
                <a:lumMod val="75000"/>
              </a:schemeClr>
            </a:extrusionClr>
            <a:contourClr>
              <a:schemeClr val="bg1"/>
            </a:contourClr>
          </a:sp3d>
        </p:spPr>
        <p:txBody>
          <a:bodyPr vert="horz" wrap="square" lIns="85697" tIns="42849" rIns="85697" bIns="42849" numCol="1" rtlCol="0" anchor="t" anchorCtr="0" compatLnSpc="1">
            <a:prstTxWarp prst="textNoShape">
              <a:avLst/>
            </a:prstTxWarp>
          </a:bodyPr>
          <a:lstStyle/>
          <a:p>
            <a:pPr algn="ctr" defTabSz="856976" fontAlgn="base">
              <a:spcBef>
                <a:spcPct val="0"/>
              </a:spcBef>
              <a:spcAft>
                <a:spcPct val="0"/>
              </a:spcAft>
            </a:pPr>
            <a:r>
              <a:rPr lang="en-US" sz="2624" dirty="0">
                <a:solidFill>
                  <a:srgbClr val="000000"/>
                </a:solidFill>
                <a:latin typeface="Gill Sans" charset="0"/>
                <a:ea typeface="ヒラギノ角ゴ Pro W3" charset="0"/>
                <a:cs typeface="ヒラギノ角ゴ Pro W3" charset="0"/>
                <a:sym typeface="Gill Sans" charset="0"/>
              </a:rPr>
              <a:t>Handle=1</a:t>
            </a:r>
          </a:p>
        </p:txBody>
      </p:sp>
      <p:sp>
        <p:nvSpPr>
          <p:cNvPr id="14" name="Oval 13"/>
          <p:cNvSpPr/>
          <p:nvPr/>
        </p:nvSpPr>
        <p:spPr bwMode="auto">
          <a:xfrm>
            <a:off x="5096562" y="5156603"/>
            <a:ext cx="2570913" cy="856971"/>
          </a:xfrm>
          <a:prstGeom prst="ellipse">
            <a:avLst/>
          </a:prstGeom>
          <a:solidFill>
            <a:srgbClr val="726BF5"/>
          </a:solidFill>
          <a:ln w="254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lightRig rig="threePt" dir="t"/>
          </a:scene3d>
          <a:sp3d>
            <a:bevelT w="285750" h="209550"/>
            <a:extrusionClr>
              <a:schemeClr val="accent3">
                <a:lumMod val="75000"/>
              </a:schemeClr>
            </a:extrusionClr>
            <a:contourClr>
              <a:schemeClr val="bg1"/>
            </a:contourClr>
          </a:sp3d>
        </p:spPr>
        <p:txBody>
          <a:bodyPr vert="horz" wrap="square" lIns="85697" tIns="42849" rIns="85697" bIns="42849" numCol="1" rtlCol="0" anchor="t" anchorCtr="0" compatLnSpc="1">
            <a:prstTxWarp prst="textNoShape">
              <a:avLst/>
            </a:prstTxWarp>
          </a:bodyPr>
          <a:lstStyle/>
          <a:p>
            <a:pPr algn="ctr" defTabSz="856976" fontAlgn="base">
              <a:spcBef>
                <a:spcPct val="0"/>
              </a:spcBef>
              <a:spcAft>
                <a:spcPct val="0"/>
              </a:spcAft>
            </a:pPr>
            <a:r>
              <a:rPr lang="en-US" sz="2624" dirty="0">
                <a:solidFill>
                  <a:srgbClr val="000000"/>
                </a:solidFill>
                <a:latin typeface="Gill Sans" charset="0"/>
                <a:ea typeface="ヒラギノ角ゴ Pro W3" charset="0"/>
                <a:cs typeface="ヒラギノ角ゴ Pro W3" charset="0"/>
                <a:sym typeface="Gill Sans" charset="0"/>
              </a:rPr>
              <a:t>Handle=2</a:t>
            </a:r>
          </a:p>
        </p:txBody>
      </p:sp>
      <p:sp>
        <p:nvSpPr>
          <p:cNvPr id="15" name="Content Placeholder 2"/>
          <p:cNvSpPr txBox="1">
            <a:spLocks/>
          </p:cNvSpPr>
          <p:nvPr/>
        </p:nvSpPr>
        <p:spPr bwMode="auto">
          <a:xfrm>
            <a:off x="8524446" y="2157204"/>
            <a:ext cx="4284855" cy="3427884"/>
          </a:xfrm>
          <a:prstGeom prst="rect">
            <a:avLst/>
          </a:prstGeom>
          <a:solidFill>
            <a:srgbClr val="A9B7EC"/>
          </a:solidFill>
          <a:ln w="12700">
            <a:solidFill>
              <a:schemeClr val="bg2"/>
            </a:solidFill>
            <a:miter lim="800000"/>
            <a:headEnd type="none" w="sm" len="sm"/>
            <a:tailEnd type="none" w="sm" len="sm"/>
          </a:ln>
          <a:scene3d>
            <a:camera prst="orthographicFront"/>
            <a:lightRig rig="threePt" dir="t"/>
          </a:scene3d>
          <a:sp3d>
            <a:bevelT w="152400" h="152400"/>
          </a:sp3d>
        </p:spPr>
        <p:txBody>
          <a:bodyPr vert="horz" wrap="none" lIns="0" tIns="0" rIns="0" bIns="0" numCol="1" anchor="t" anchorCtr="0" compatLnSpc="1">
            <a:prstTxWarp prst="textNoShape">
              <a:avLst/>
            </a:prstTxWarp>
          </a:bodyPr>
          <a:lstStyle/>
          <a:p>
            <a:pPr marL="266303" indent="-266303" algn="ctr" defTabSz="856976" fontAlgn="base">
              <a:spcBef>
                <a:spcPct val="0"/>
              </a:spcBef>
              <a:spcAft>
                <a:spcPct val="0"/>
              </a:spcAft>
              <a:buClr>
                <a:srgbClr val="FFFFFF"/>
              </a:buClr>
              <a:buSzPct val="80000"/>
              <a:defRPr/>
            </a:pPr>
            <a:endParaRPr lang="en-US" sz="1125" dirty="0">
              <a:latin typeface="Tahoma" pitchFamily="34" charset="0"/>
              <a:sym typeface="Arial" pitchFamily="34" charset="0"/>
            </a:endParaRPr>
          </a:p>
          <a:p>
            <a:pPr marL="266303" indent="-266303" defTabSz="856976" fontAlgn="base">
              <a:spcBef>
                <a:spcPct val="0"/>
              </a:spcBef>
              <a:spcAft>
                <a:spcPct val="0"/>
              </a:spcAft>
              <a:buClr>
                <a:srgbClr val="FFFFFF"/>
              </a:buClr>
              <a:buSzPct val="80000"/>
              <a:defRPr/>
            </a:pPr>
            <a:r>
              <a:rPr lang="en-US" sz="2999" dirty="0">
                <a:latin typeface="Tahoma" pitchFamily="34" charset="0"/>
                <a:sym typeface="Arial" pitchFamily="34" charset="0"/>
              </a:rPr>
              <a:t>  2.dwg</a:t>
            </a:r>
          </a:p>
        </p:txBody>
      </p:sp>
      <p:sp>
        <p:nvSpPr>
          <p:cNvPr id="16" name="Oval 15"/>
          <p:cNvSpPr/>
          <p:nvPr/>
        </p:nvSpPr>
        <p:spPr bwMode="auto">
          <a:xfrm>
            <a:off x="8766320" y="3352755"/>
            <a:ext cx="2570913" cy="856971"/>
          </a:xfrm>
          <a:prstGeom prst="ellipse">
            <a:avLst/>
          </a:prstGeom>
          <a:solidFill>
            <a:srgbClr val="726BF5"/>
          </a:solidFill>
          <a:ln w="254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lightRig rig="threePt" dir="t"/>
          </a:scene3d>
          <a:sp3d>
            <a:bevelT w="285750" h="209550"/>
            <a:extrusionClr>
              <a:schemeClr val="accent3">
                <a:lumMod val="75000"/>
              </a:schemeClr>
            </a:extrusionClr>
            <a:contourClr>
              <a:schemeClr val="bg1"/>
            </a:contourClr>
          </a:sp3d>
        </p:spPr>
        <p:txBody>
          <a:bodyPr vert="horz" wrap="square" lIns="85697" tIns="42849" rIns="85697" bIns="42849" numCol="1" rtlCol="0" anchor="t" anchorCtr="0" compatLnSpc="1">
            <a:prstTxWarp prst="textNoShape">
              <a:avLst/>
            </a:prstTxWarp>
          </a:bodyPr>
          <a:lstStyle/>
          <a:p>
            <a:pPr algn="ctr" defTabSz="856976" fontAlgn="base">
              <a:spcBef>
                <a:spcPct val="0"/>
              </a:spcBef>
              <a:spcAft>
                <a:spcPct val="0"/>
              </a:spcAft>
            </a:pPr>
            <a:r>
              <a:rPr lang="en-US" sz="2624" dirty="0">
                <a:solidFill>
                  <a:srgbClr val="000000"/>
                </a:solidFill>
                <a:latin typeface="Gill Sans" charset="0"/>
                <a:ea typeface="ヒラギノ角ゴ Pro W3" charset="0"/>
                <a:cs typeface="ヒラギノ角ゴ Pro W3" charset="0"/>
                <a:sym typeface="Gill Sans" charset="0"/>
              </a:rPr>
              <a:t>Handle=1</a:t>
            </a:r>
          </a:p>
        </p:txBody>
      </p:sp>
      <p:sp>
        <p:nvSpPr>
          <p:cNvPr id="17" name="Oval 16"/>
          <p:cNvSpPr/>
          <p:nvPr/>
        </p:nvSpPr>
        <p:spPr bwMode="auto">
          <a:xfrm>
            <a:off x="9809902" y="4299631"/>
            <a:ext cx="2570913" cy="856971"/>
          </a:xfrm>
          <a:prstGeom prst="ellipse">
            <a:avLst/>
          </a:prstGeom>
          <a:solidFill>
            <a:srgbClr val="726BF5"/>
          </a:solidFill>
          <a:ln w="254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lightRig rig="threePt" dir="t"/>
          </a:scene3d>
          <a:sp3d>
            <a:bevelT w="285750" h="209550"/>
            <a:extrusionClr>
              <a:schemeClr val="accent3">
                <a:lumMod val="75000"/>
              </a:schemeClr>
            </a:extrusionClr>
            <a:contourClr>
              <a:schemeClr val="bg1"/>
            </a:contourClr>
          </a:sp3d>
        </p:spPr>
        <p:txBody>
          <a:bodyPr vert="horz" wrap="square" lIns="85697" tIns="42849" rIns="85697" bIns="42849" numCol="1" rtlCol="0" anchor="t" anchorCtr="0" compatLnSpc="1">
            <a:prstTxWarp prst="textNoShape">
              <a:avLst/>
            </a:prstTxWarp>
          </a:bodyPr>
          <a:lstStyle/>
          <a:p>
            <a:pPr algn="ctr" defTabSz="856976" fontAlgn="base">
              <a:spcBef>
                <a:spcPct val="0"/>
              </a:spcBef>
              <a:spcAft>
                <a:spcPct val="0"/>
              </a:spcAft>
            </a:pPr>
            <a:r>
              <a:rPr lang="en-US" sz="2624" dirty="0">
                <a:solidFill>
                  <a:srgbClr val="000000"/>
                </a:solidFill>
                <a:latin typeface="Gill Sans" charset="0"/>
                <a:ea typeface="ヒラギノ角ゴ Pro W3" charset="0"/>
                <a:cs typeface="ヒラギノ角ゴ Pro W3" charset="0"/>
                <a:sym typeface="Gill Sans" charset="0"/>
              </a:rPr>
              <a:t>Handle=2</a:t>
            </a:r>
          </a:p>
        </p:txBody>
      </p:sp>
      <p:sp>
        <p:nvSpPr>
          <p:cNvPr id="13" name="Line Callout 1 12"/>
          <p:cNvSpPr/>
          <p:nvPr/>
        </p:nvSpPr>
        <p:spPr bwMode="auto">
          <a:xfrm>
            <a:off x="3721428" y="6870544"/>
            <a:ext cx="4580362" cy="909661"/>
          </a:xfrm>
          <a:prstGeom prst="borderCallout1">
            <a:avLst>
              <a:gd name="adj1" fmla="val 737"/>
              <a:gd name="adj2" fmla="val 42137"/>
              <a:gd name="adj3" fmla="val -101919"/>
              <a:gd name="adj4" fmla="val 49546"/>
            </a:avLst>
          </a:prstGeom>
          <a:noFill/>
          <a:ln w="25400" cap="flat" cmpd="sng" algn="ctr">
            <a:solidFill>
              <a:srgbClr val="0070C0"/>
            </a:solidFill>
            <a:prstDash val="solid"/>
            <a:round/>
            <a:headEnd type="none" w="med" len="med"/>
            <a:tailEnd type="none" w="med" len="med"/>
          </a:ln>
          <a:effectLst/>
        </p:spPr>
        <p:txBody>
          <a:bodyPr vert="horz" wrap="square" lIns="85697" tIns="42849" rIns="85697" bIns="42849" numCol="1" rtlCol="0" anchor="t" anchorCtr="0" compatLnSpc="1">
            <a:prstTxWarp prst="textNoShape">
              <a:avLst/>
            </a:prstTxWarp>
          </a:bodyPr>
          <a:lstStyle/>
          <a:p>
            <a:pPr defTabSz="856976" fontAlgn="base">
              <a:spcBef>
                <a:spcPct val="0"/>
              </a:spcBef>
              <a:spcAft>
                <a:spcPct val="0"/>
              </a:spcAft>
            </a:pPr>
            <a:r>
              <a:rPr lang="en-US" sz="2624" dirty="0" err="1">
                <a:solidFill>
                  <a:srgbClr val="0070C0"/>
                </a:solidFill>
                <a:latin typeface="Gill Sans" charset="0"/>
                <a:ea typeface="ヒラギノ角ゴ Pro W3" charset="0"/>
                <a:cs typeface="ヒラギノ角ゴ Pro W3" charset="0"/>
                <a:sym typeface="Gill Sans" charset="0"/>
              </a:rPr>
              <a:t>PpObjectId</a:t>
            </a:r>
            <a:r>
              <a:rPr lang="en-US" sz="2624" dirty="0">
                <a:solidFill>
                  <a:srgbClr val="0070C0"/>
                </a:solidFill>
                <a:latin typeface="Gill Sans" charset="0"/>
                <a:ea typeface="ヒラギノ角ゴ Pro W3" charset="0"/>
                <a:cs typeface="ヒラギノ角ゴ Pro W3" charset="0"/>
                <a:sym typeface="Gill Sans" charset="0"/>
              </a:rPr>
              <a:t> = </a:t>
            </a:r>
            <a:br>
              <a:rPr lang="en-US" sz="2624" dirty="0">
                <a:solidFill>
                  <a:srgbClr val="0070C0"/>
                </a:solidFill>
                <a:latin typeface="Gill Sans" charset="0"/>
                <a:ea typeface="ヒラギノ角ゴ Pro W3" charset="0"/>
                <a:cs typeface="ヒラギノ角ゴ Pro W3" charset="0"/>
                <a:sym typeface="Gill Sans" charset="0"/>
              </a:rPr>
            </a:br>
            <a:r>
              <a:rPr lang="en-US" sz="2624" dirty="0">
                <a:solidFill>
                  <a:srgbClr val="0070C0"/>
                </a:solidFill>
                <a:latin typeface="Gill Sans" charset="0"/>
                <a:ea typeface="ヒラギノ角ゴ Pro W3" charset="0"/>
                <a:cs typeface="ヒラギノ角ゴ Pro W3" charset="0"/>
                <a:sym typeface="Gill Sans" charset="0"/>
              </a:rPr>
              <a:t>   { </a:t>
            </a:r>
            <a:r>
              <a:rPr lang="en-US" sz="2624" dirty="0" err="1">
                <a:solidFill>
                  <a:srgbClr val="0070C0"/>
                </a:solidFill>
                <a:latin typeface="Gill Sans" charset="0"/>
                <a:ea typeface="ヒラギノ角ゴ Pro W3" charset="0"/>
                <a:cs typeface="ヒラギノ角ゴ Pro W3" charset="0"/>
                <a:sym typeface="Gill Sans" charset="0"/>
              </a:rPr>
              <a:t>drawingID</a:t>
            </a:r>
            <a:r>
              <a:rPr lang="en-US" sz="2624" dirty="0">
                <a:solidFill>
                  <a:srgbClr val="0070C0"/>
                </a:solidFill>
                <a:latin typeface="Gill Sans" charset="0"/>
                <a:ea typeface="ヒラギノ角ゴ Pro W3" charset="0"/>
                <a:cs typeface="ヒラギノ角ゴ Pro W3" charset="0"/>
                <a:sym typeface="Gill Sans" charset="0"/>
              </a:rPr>
              <a:t>=1; Handle=2 }</a:t>
            </a:r>
          </a:p>
        </p:txBody>
      </p:sp>
      <p:sp>
        <p:nvSpPr>
          <p:cNvPr id="18" name="Line Callout 1 17"/>
          <p:cNvSpPr/>
          <p:nvPr/>
        </p:nvSpPr>
        <p:spPr bwMode="auto">
          <a:xfrm>
            <a:off x="8730274" y="5948060"/>
            <a:ext cx="4467393" cy="939211"/>
          </a:xfrm>
          <a:prstGeom prst="borderCallout1">
            <a:avLst>
              <a:gd name="adj1" fmla="val -837"/>
              <a:gd name="adj2" fmla="val 59336"/>
              <a:gd name="adj3" fmla="val -85676"/>
              <a:gd name="adj4" fmla="val 54176"/>
            </a:avLst>
          </a:prstGeom>
          <a:noFill/>
          <a:ln w="25400" cap="flat" cmpd="sng" algn="ctr">
            <a:solidFill>
              <a:srgbClr val="0070C0"/>
            </a:solidFill>
            <a:prstDash val="solid"/>
            <a:round/>
            <a:headEnd type="none" w="med" len="med"/>
            <a:tailEnd type="none" w="med" len="med"/>
          </a:ln>
          <a:effectLst/>
        </p:spPr>
        <p:txBody>
          <a:bodyPr vert="horz" wrap="square" lIns="85697" tIns="42849" rIns="85697" bIns="42849" numCol="1" rtlCol="0" anchor="t" anchorCtr="0" compatLnSpc="1">
            <a:prstTxWarp prst="textNoShape">
              <a:avLst/>
            </a:prstTxWarp>
          </a:bodyPr>
          <a:lstStyle/>
          <a:p>
            <a:pPr defTabSz="856976" fontAlgn="base">
              <a:spcBef>
                <a:spcPct val="0"/>
              </a:spcBef>
              <a:spcAft>
                <a:spcPct val="0"/>
              </a:spcAft>
            </a:pPr>
            <a:r>
              <a:rPr lang="en-US" sz="2624" dirty="0" err="1">
                <a:solidFill>
                  <a:srgbClr val="0070C0"/>
                </a:solidFill>
                <a:latin typeface="Gill Sans" charset="0"/>
                <a:ea typeface="ヒラギノ角ゴ Pro W3" charset="0"/>
                <a:cs typeface="ヒラギノ角ゴ Pro W3" charset="0"/>
                <a:sym typeface="Gill Sans" charset="0"/>
              </a:rPr>
              <a:t>PpObjectId</a:t>
            </a:r>
            <a:r>
              <a:rPr lang="en-US" sz="2624" dirty="0">
                <a:solidFill>
                  <a:srgbClr val="0070C0"/>
                </a:solidFill>
                <a:latin typeface="Gill Sans" charset="0"/>
                <a:ea typeface="ヒラギノ角ゴ Pro W3" charset="0"/>
                <a:cs typeface="ヒラギノ角ゴ Pro W3" charset="0"/>
                <a:sym typeface="Gill Sans" charset="0"/>
              </a:rPr>
              <a:t> = </a:t>
            </a:r>
            <a:br>
              <a:rPr lang="en-US" sz="2624" dirty="0">
                <a:solidFill>
                  <a:srgbClr val="0070C0"/>
                </a:solidFill>
                <a:latin typeface="Gill Sans" charset="0"/>
                <a:ea typeface="ヒラギノ角ゴ Pro W3" charset="0"/>
                <a:cs typeface="ヒラギノ角ゴ Pro W3" charset="0"/>
                <a:sym typeface="Gill Sans" charset="0"/>
              </a:rPr>
            </a:br>
            <a:r>
              <a:rPr lang="en-US" sz="2624" dirty="0">
                <a:solidFill>
                  <a:srgbClr val="0070C0"/>
                </a:solidFill>
                <a:latin typeface="Gill Sans" charset="0"/>
                <a:ea typeface="ヒラギノ角ゴ Pro W3" charset="0"/>
                <a:cs typeface="ヒラギノ角ゴ Pro W3" charset="0"/>
                <a:sym typeface="Gill Sans" charset="0"/>
              </a:rPr>
              <a:t>  { </a:t>
            </a:r>
            <a:r>
              <a:rPr lang="en-US" sz="2624" dirty="0" err="1">
                <a:solidFill>
                  <a:srgbClr val="0070C0"/>
                </a:solidFill>
                <a:latin typeface="Gill Sans" charset="0"/>
                <a:ea typeface="ヒラギノ角ゴ Pro W3" charset="0"/>
                <a:cs typeface="ヒラギノ角ゴ Pro W3" charset="0"/>
                <a:sym typeface="Gill Sans" charset="0"/>
              </a:rPr>
              <a:t>drawingID</a:t>
            </a:r>
            <a:r>
              <a:rPr lang="en-US" sz="2624" dirty="0">
                <a:solidFill>
                  <a:srgbClr val="0070C0"/>
                </a:solidFill>
                <a:latin typeface="Gill Sans" charset="0"/>
                <a:ea typeface="ヒラギノ角ゴ Pro W3" charset="0"/>
                <a:cs typeface="ヒラギノ角ゴ Pro W3" charset="0"/>
                <a:sym typeface="Gill Sans" charset="0"/>
              </a:rPr>
              <a:t>=2; Handle=2 }</a:t>
            </a:r>
          </a:p>
        </p:txBody>
      </p:sp>
      <p:sp>
        <p:nvSpPr>
          <p:cNvPr id="19" name="TextBox 18"/>
          <p:cNvSpPr txBox="1"/>
          <p:nvPr/>
        </p:nvSpPr>
        <p:spPr>
          <a:xfrm>
            <a:off x="5385809" y="3664290"/>
            <a:ext cx="2570913" cy="496161"/>
          </a:xfrm>
          <a:prstGeom prst="rect">
            <a:avLst/>
          </a:prstGeom>
          <a:noFill/>
        </p:spPr>
        <p:txBody>
          <a:bodyPr wrap="square" rtlCol="0">
            <a:spAutoFit/>
          </a:bodyPr>
          <a:lstStyle/>
          <a:p>
            <a:pPr lvl="0" algn="r"/>
            <a:r>
              <a:rPr lang="en-US" sz="2624" dirty="0" err="1">
                <a:solidFill>
                  <a:srgbClr val="0070C0"/>
                </a:solidFill>
                <a:latin typeface="Tahoma" pitchFamily="34" charset="0"/>
                <a:sym typeface="Arial" pitchFamily="34" charset="0"/>
              </a:rPr>
              <a:t>drawingID</a:t>
            </a:r>
            <a:r>
              <a:rPr lang="en-US" sz="2624" dirty="0">
                <a:solidFill>
                  <a:srgbClr val="0070C0"/>
                </a:solidFill>
                <a:latin typeface="Tahoma" pitchFamily="34" charset="0"/>
                <a:sym typeface="Arial" pitchFamily="34" charset="0"/>
              </a:rPr>
              <a:t>=1</a:t>
            </a:r>
          </a:p>
        </p:txBody>
      </p:sp>
      <p:sp>
        <p:nvSpPr>
          <p:cNvPr id="20" name="TextBox 19"/>
          <p:cNvSpPr txBox="1"/>
          <p:nvPr/>
        </p:nvSpPr>
        <p:spPr>
          <a:xfrm>
            <a:off x="10276455" y="2718667"/>
            <a:ext cx="2354516" cy="496161"/>
          </a:xfrm>
          <a:prstGeom prst="rect">
            <a:avLst/>
          </a:prstGeom>
          <a:noFill/>
        </p:spPr>
        <p:txBody>
          <a:bodyPr wrap="square" rtlCol="0">
            <a:spAutoFit/>
          </a:bodyPr>
          <a:lstStyle/>
          <a:p>
            <a:pPr marL="266303" indent="-266303" algn="r" defTabSz="856976">
              <a:buClr>
                <a:srgbClr val="FFFFFF"/>
              </a:buClr>
              <a:buSzPct val="80000"/>
              <a:defRPr/>
            </a:pPr>
            <a:r>
              <a:rPr lang="en-US" sz="2624" dirty="0" err="1">
                <a:solidFill>
                  <a:srgbClr val="0070C0"/>
                </a:solidFill>
                <a:latin typeface="Tahoma" pitchFamily="34" charset="0"/>
                <a:sym typeface="Arial" pitchFamily="34" charset="0"/>
              </a:rPr>
              <a:t>drawingID</a:t>
            </a:r>
            <a:r>
              <a:rPr lang="en-US" sz="2624" dirty="0">
                <a:solidFill>
                  <a:srgbClr val="0070C0"/>
                </a:solidFill>
                <a:latin typeface="Tahoma" pitchFamily="34" charset="0"/>
                <a:sym typeface="Arial" pitchFamily="34" charset="0"/>
              </a:rPr>
              <a:t>=2</a:t>
            </a:r>
            <a:endParaRPr lang="en-US" sz="2999" dirty="0">
              <a:solidFill>
                <a:srgbClr val="0070C0"/>
              </a:solidFill>
            </a:endParaRPr>
          </a:p>
        </p:txBody>
      </p:sp>
    </p:spTree>
    <p:extLst>
      <p:ext uri="{BB962C8B-B14F-4D97-AF65-F5344CB8AC3E}">
        <p14:creationId xmlns:p14="http://schemas.microsoft.com/office/powerpoint/2010/main" val="2234684158"/>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3" grpId="0" animBg="1"/>
      <p:bldP spid="18" grpId="0" animBg="1"/>
      <p:bldP spid="19"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Identifiers – PnPID (PpRowId)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 database record is maintained for every logical item:</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r>
              <a:rPr lang="en-US" dirty="0" smtClean="0"/>
              <a:t>A single pipe or signal line can be represented by multiple </a:t>
            </a:r>
            <a:r>
              <a:rPr lang="en-US" dirty="0" err="1" smtClean="0"/>
              <a:t>LineSegments</a:t>
            </a:r>
            <a:r>
              <a:rPr lang="en-US" dirty="0" smtClean="0"/>
              <a:t> in multiple drawings. Each </a:t>
            </a:r>
            <a:r>
              <a:rPr lang="en-US" dirty="0" err="1" smtClean="0"/>
              <a:t>LineSegment</a:t>
            </a:r>
            <a:r>
              <a:rPr lang="en-US" dirty="0" smtClean="0"/>
              <a:t> has the same </a:t>
            </a:r>
            <a:r>
              <a:rPr lang="en-US" dirty="0" err="1" smtClean="0"/>
              <a:t>PpRowId</a:t>
            </a:r>
            <a:r>
              <a:rPr lang="en-US" dirty="0" smtClean="0"/>
              <a:t>, because it represents the same logical object.</a:t>
            </a:r>
          </a:p>
          <a:p>
            <a:pPr lvl="1"/>
            <a:r>
              <a:rPr lang="en-US" dirty="0" err="1" smtClean="0"/>
              <a:t>PnPIDs</a:t>
            </a:r>
            <a:r>
              <a:rPr lang="en-US" dirty="0" smtClean="0"/>
              <a:t> are created for Line groups, Lines, Assets, Annotations etc.</a:t>
            </a:r>
          </a:p>
        </p:txBody>
      </p:sp>
      <p:grpSp>
        <p:nvGrpSpPr>
          <p:cNvPr id="10" name="Group 9"/>
          <p:cNvGrpSpPr/>
          <p:nvPr/>
        </p:nvGrpSpPr>
        <p:grpSpPr>
          <a:xfrm>
            <a:off x="2986968" y="2429572"/>
            <a:ext cx="10375607" cy="3896122"/>
            <a:chOff x="1121534" y="2626506"/>
            <a:chExt cx="11070917" cy="4157216"/>
          </a:xfrm>
        </p:grpSpPr>
        <p:pic>
          <p:nvPicPr>
            <p:cNvPr id="6" name="Picture 5" descr="Drawing.jpg"/>
            <p:cNvPicPr>
              <a:picLocks noChangeAspect="1"/>
            </p:cNvPicPr>
            <p:nvPr/>
          </p:nvPicPr>
          <p:blipFill>
            <a:blip r:embed="rId3" cstate="print"/>
            <a:stretch>
              <a:fillRect/>
            </a:stretch>
          </p:blipFill>
          <p:spPr>
            <a:xfrm>
              <a:off x="1121534" y="2626506"/>
              <a:ext cx="6033005" cy="3943350"/>
            </a:xfrm>
            <a:prstGeom prst="rect">
              <a:avLst/>
            </a:prstGeom>
          </p:spPr>
        </p:pic>
        <p:pic>
          <p:nvPicPr>
            <p:cNvPr id="7" name="Picture 3"/>
            <p:cNvPicPr>
              <a:picLocks noChangeAspect="1" noChangeArrowheads="1"/>
            </p:cNvPicPr>
            <p:nvPr/>
          </p:nvPicPr>
          <p:blipFill>
            <a:blip r:embed="rId4" cstate="print"/>
            <a:srcRect/>
            <a:stretch>
              <a:fillRect/>
            </a:stretch>
          </p:blipFill>
          <p:spPr bwMode="auto">
            <a:xfrm>
              <a:off x="6235693" y="4735847"/>
              <a:ext cx="5956758" cy="2047875"/>
            </a:xfrm>
            <a:prstGeom prst="rect">
              <a:avLst/>
            </a:prstGeom>
            <a:noFill/>
            <a:ln w="9525">
              <a:noFill/>
              <a:miter lim="800000"/>
              <a:headEnd/>
              <a:tailEnd/>
            </a:ln>
            <a:effectLst/>
          </p:spPr>
        </p:pic>
        <p:cxnSp>
          <p:nvCxnSpPr>
            <p:cNvPr id="8" name="Elbow Connector 6"/>
            <p:cNvCxnSpPr/>
            <p:nvPr/>
          </p:nvCxnSpPr>
          <p:spPr bwMode="auto">
            <a:xfrm flipV="1">
              <a:off x="4630845" y="5674791"/>
              <a:ext cx="3880684" cy="31532"/>
            </a:xfrm>
            <a:prstGeom prst="straightConnector1">
              <a:avLst/>
            </a:prstGeom>
            <a:solidFill>
              <a:schemeClr val="accent1"/>
            </a:solidFill>
            <a:ln w="25400" cap="flat" cmpd="sng" algn="ctr">
              <a:solidFill>
                <a:srgbClr val="FF0000"/>
              </a:solidFill>
              <a:prstDash val="sysDash"/>
              <a:round/>
              <a:headEnd type="arrow" w="med" len="med"/>
              <a:tailEnd type="arrow"/>
            </a:ln>
            <a:effectLst/>
          </p:spPr>
        </p:cxnSp>
        <p:cxnSp>
          <p:nvCxnSpPr>
            <p:cNvPr id="9" name="Elbow Connector 8"/>
            <p:cNvCxnSpPr/>
            <p:nvPr/>
          </p:nvCxnSpPr>
          <p:spPr bwMode="auto">
            <a:xfrm>
              <a:off x="6050607" y="4303191"/>
              <a:ext cx="2460922" cy="1592317"/>
            </a:xfrm>
            <a:prstGeom prst="bentConnector3">
              <a:avLst>
                <a:gd name="adj1" fmla="val 0"/>
              </a:avLst>
            </a:prstGeom>
            <a:solidFill>
              <a:schemeClr val="accent1"/>
            </a:solidFill>
            <a:ln w="25400" cap="flat" cmpd="sng" algn="ctr">
              <a:solidFill>
                <a:srgbClr val="FFC000"/>
              </a:solidFill>
              <a:prstDash val="sysDash"/>
              <a:round/>
              <a:headEnd type="arrow" w="med" len="med"/>
              <a:tailEnd type="arrow"/>
            </a:ln>
            <a:effectLst/>
          </p:spPr>
        </p:cxnSp>
      </p:grpSp>
    </p:spTree>
    <p:extLst>
      <p:ext uri="{BB962C8B-B14F-4D97-AF65-F5344CB8AC3E}">
        <p14:creationId xmlns:p14="http://schemas.microsoft.com/office/powerpoint/2010/main" val="3391945291"/>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DataLinks Manager</a:t>
            </a:r>
            <a:endParaRPr lang="en-US" dirty="0"/>
          </a:p>
        </p:txBody>
      </p:sp>
      <p:sp>
        <p:nvSpPr>
          <p:cNvPr id="3" name="Content Placeholder 2"/>
          <p:cNvSpPr>
            <a:spLocks noGrp="1"/>
          </p:cNvSpPr>
          <p:nvPr>
            <p:ph idx="1"/>
          </p:nvPr>
        </p:nvSpPr>
        <p:spPr>
          <a:xfrm>
            <a:off x="922385" y="1669682"/>
            <a:ext cx="8279672" cy="6289474"/>
          </a:xfrm>
        </p:spPr>
        <p:txBody>
          <a:bodyPr>
            <a:normAutofit/>
          </a:bodyPr>
          <a:lstStyle/>
          <a:p>
            <a:r>
              <a:rPr lang="en-US" dirty="0" smtClean="0"/>
              <a:t>Manages links between objects in AutoCAD drawings and non-graphical properties for the objects in the project database</a:t>
            </a:r>
          </a:p>
          <a:p>
            <a:r>
              <a:rPr lang="en-US" dirty="0" smtClean="0"/>
              <a:t>Allows your program to react on some events</a:t>
            </a:r>
          </a:p>
          <a:p>
            <a:r>
              <a:rPr lang="en-US" dirty="0" smtClean="0"/>
              <a:t>How to obtain it:</a:t>
            </a:r>
          </a:p>
        </p:txBody>
      </p:sp>
      <p:sp>
        <p:nvSpPr>
          <p:cNvPr id="7" name="Rectangle 6"/>
          <p:cNvSpPr/>
          <p:nvPr/>
        </p:nvSpPr>
        <p:spPr bwMode="auto">
          <a:xfrm>
            <a:off x="6402421" y="6142227"/>
            <a:ext cx="9855167" cy="2570913"/>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endParaRPr lang="en-US" sz="2624" dirty="0">
              <a:solidFill>
                <a:srgbClr val="2B91AF"/>
              </a:solidFill>
              <a:latin typeface="Courier New"/>
              <a:ea typeface="Calibri"/>
              <a:cs typeface="Times New Roman"/>
            </a:endParaRPr>
          </a:p>
          <a:p>
            <a:r>
              <a:rPr lang="en-US" sz="2624" dirty="0">
                <a:solidFill>
                  <a:srgbClr val="2B91AF"/>
                </a:solidFill>
                <a:latin typeface="Courier New"/>
                <a:ea typeface="Calibri"/>
                <a:cs typeface="Times New Roman"/>
              </a:rPr>
              <a:t>  </a:t>
            </a:r>
            <a:r>
              <a:rPr lang="en-US" sz="2624" dirty="0" err="1">
                <a:solidFill>
                  <a:srgbClr val="2B91AF"/>
                </a:solidFill>
                <a:latin typeface="Courier New"/>
                <a:ea typeface="Calibri"/>
                <a:cs typeface="Times New Roman"/>
              </a:rPr>
              <a:t>PlantProject</a:t>
            </a:r>
            <a:r>
              <a:rPr lang="en-US" sz="2624" dirty="0">
                <a:latin typeface="Courier New"/>
                <a:ea typeface="Calibri"/>
                <a:cs typeface="Times New Roman"/>
              </a:rPr>
              <a:t> </a:t>
            </a:r>
            <a:r>
              <a:rPr lang="en-US" sz="2624" dirty="0" err="1">
                <a:solidFill>
                  <a:schemeClr val="bg1"/>
                </a:solidFill>
                <a:latin typeface="Courier New"/>
                <a:ea typeface="Calibri"/>
                <a:cs typeface="Times New Roman"/>
              </a:rPr>
              <a:t>mainPrj</a:t>
            </a:r>
            <a:r>
              <a:rPr lang="en-US" sz="2624" dirty="0">
                <a:latin typeface="Courier New"/>
                <a:ea typeface="Calibri"/>
                <a:cs typeface="Times New Roman"/>
              </a:rPr>
              <a:t> </a:t>
            </a:r>
            <a:r>
              <a:rPr lang="en-US" sz="2624" dirty="0">
                <a:solidFill>
                  <a:schemeClr val="bg1"/>
                </a:solidFill>
                <a:latin typeface="Courier New"/>
                <a:ea typeface="Calibri"/>
                <a:cs typeface="Times New Roman"/>
              </a:rPr>
              <a:t>= </a:t>
            </a:r>
            <a:br>
              <a:rPr lang="en-US" sz="2624" dirty="0">
                <a:solidFill>
                  <a:schemeClr val="bg1"/>
                </a:solidFill>
                <a:latin typeface="Courier New"/>
                <a:ea typeface="Calibri"/>
                <a:cs typeface="Times New Roman"/>
              </a:rPr>
            </a:br>
            <a:r>
              <a:rPr lang="en-US" sz="2624" dirty="0">
                <a:solidFill>
                  <a:schemeClr val="bg1"/>
                </a:solidFill>
                <a:latin typeface="Courier New"/>
                <a:ea typeface="Calibri"/>
                <a:cs typeface="Times New Roman"/>
              </a:rPr>
              <a:t>		</a:t>
            </a:r>
            <a:r>
              <a:rPr lang="en-US" sz="2624" dirty="0" err="1">
                <a:solidFill>
                  <a:srgbClr val="2B91AF"/>
                </a:solidFill>
                <a:latin typeface="Courier New"/>
                <a:ea typeface="Calibri"/>
                <a:cs typeface="Times New Roman"/>
              </a:rPr>
              <a:t>PlantApplication</a:t>
            </a:r>
            <a:r>
              <a:rPr lang="en-US" sz="2624" dirty="0" err="1">
                <a:solidFill>
                  <a:schemeClr val="bg1"/>
                </a:solidFill>
                <a:latin typeface="Courier New"/>
                <a:ea typeface="Calibri"/>
                <a:cs typeface="Times New Roman"/>
              </a:rPr>
              <a:t>.CurrentProject</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r>
              <a:rPr lang="en-US" sz="2624" dirty="0">
                <a:solidFill>
                  <a:srgbClr val="2B91AF"/>
                </a:solidFill>
                <a:latin typeface="Courier New"/>
                <a:ea typeface="Calibri"/>
                <a:cs typeface="Times New Roman"/>
              </a:rPr>
              <a:t>Project</a:t>
            </a:r>
            <a:r>
              <a:rPr lang="en-US" sz="2624" dirty="0">
                <a:latin typeface="Courier New"/>
                <a:ea typeface="Calibri"/>
                <a:cs typeface="Times New Roman"/>
              </a:rPr>
              <a:t> </a:t>
            </a:r>
            <a:r>
              <a:rPr lang="en-US" sz="2624" dirty="0" err="1">
                <a:solidFill>
                  <a:schemeClr val="bg1"/>
                </a:solidFill>
                <a:latin typeface="Courier New"/>
                <a:ea typeface="Calibri"/>
                <a:cs typeface="Times New Roman"/>
              </a:rPr>
              <a:t>prj</a:t>
            </a:r>
            <a:r>
              <a:rPr lang="en-US" sz="2624" dirty="0">
                <a:solidFill>
                  <a:schemeClr val="bg1"/>
                </a:solidFill>
                <a:latin typeface="Courier New"/>
                <a:ea typeface="Calibri"/>
                <a:cs typeface="Times New Roman"/>
              </a:rPr>
              <a:t> = </a:t>
            </a:r>
            <a:r>
              <a:rPr lang="en-US" sz="2624" dirty="0" err="1">
                <a:solidFill>
                  <a:schemeClr val="bg1"/>
                </a:solidFill>
                <a:latin typeface="Courier New"/>
                <a:ea typeface="Calibri"/>
                <a:cs typeface="Times New Roman"/>
              </a:rPr>
              <a:t>mainPrj.ProjectParts</a:t>
            </a:r>
            <a:r>
              <a:rPr lang="en-US" sz="2624" dirty="0">
                <a:solidFill>
                  <a:schemeClr val="bg1"/>
                </a:solidFill>
                <a:latin typeface="Courier New"/>
                <a:ea typeface="Calibri"/>
                <a:cs typeface="Times New Roman"/>
              </a:rPr>
              <a:t>[</a:t>
            </a:r>
            <a:r>
              <a:rPr lang="en-US" sz="2624" dirty="0">
                <a:solidFill>
                  <a:srgbClr val="A31515"/>
                </a:solidFill>
                <a:latin typeface="Courier New"/>
                <a:ea typeface="Calibri"/>
                <a:cs typeface="Times New Roman"/>
              </a:rPr>
              <a:t>"</a:t>
            </a:r>
            <a:r>
              <a:rPr lang="en-US" sz="2624" dirty="0" err="1">
                <a:solidFill>
                  <a:srgbClr val="A31515"/>
                </a:solidFill>
                <a:latin typeface="Courier New"/>
                <a:ea typeface="Calibri"/>
                <a:cs typeface="Times New Roman"/>
              </a:rPr>
              <a:t>PnId</a:t>
            </a:r>
            <a:r>
              <a:rPr lang="en-US" sz="2624" dirty="0">
                <a:solidFill>
                  <a:srgbClr val="A31515"/>
                </a:solidFill>
                <a:latin typeface="Courier New"/>
                <a:ea typeface="Calibri"/>
                <a:cs typeface="Times New Roman"/>
              </a:rPr>
              <a:t>"</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r>
              <a:rPr lang="en-US" sz="2624" b="1" dirty="0">
                <a:solidFill>
                  <a:srgbClr val="2B91AF"/>
                </a:solidFill>
                <a:latin typeface="Courier New"/>
                <a:ea typeface="Calibri"/>
                <a:cs typeface="Times New Roman"/>
              </a:rPr>
              <a:t>DataLinksManager</a:t>
            </a:r>
            <a:r>
              <a:rPr lang="en-US" sz="2624" dirty="0">
                <a:latin typeface="Courier New"/>
                <a:ea typeface="Calibri"/>
                <a:cs typeface="Times New Roman"/>
              </a:rPr>
              <a:t> </a:t>
            </a:r>
            <a:r>
              <a:rPr lang="en-US" sz="2624" dirty="0" err="1">
                <a:solidFill>
                  <a:schemeClr val="bg1"/>
                </a:solidFill>
                <a:latin typeface="Courier New"/>
                <a:ea typeface="Calibri"/>
                <a:cs typeface="Times New Roman"/>
              </a:rPr>
              <a:t>dlm</a:t>
            </a:r>
            <a:r>
              <a:rPr lang="en-US" sz="2624" dirty="0">
                <a:solidFill>
                  <a:schemeClr val="bg1"/>
                </a:solidFill>
                <a:latin typeface="Courier New"/>
                <a:ea typeface="Calibri"/>
                <a:cs typeface="Times New Roman"/>
              </a:rPr>
              <a:t> = </a:t>
            </a:r>
            <a:r>
              <a:rPr lang="en-US" sz="2624" dirty="0" err="1">
                <a:solidFill>
                  <a:schemeClr val="bg1"/>
                </a:solidFill>
                <a:latin typeface="Courier New"/>
                <a:ea typeface="Calibri"/>
                <a:cs typeface="Times New Roman"/>
              </a:rPr>
              <a:t>prj.</a:t>
            </a:r>
            <a:r>
              <a:rPr lang="en-US" sz="2624" b="1" dirty="0" err="1">
                <a:solidFill>
                  <a:schemeClr val="bg1"/>
                </a:solidFill>
                <a:latin typeface="Courier New"/>
                <a:ea typeface="Calibri"/>
                <a:cs typeface="Times New Roman"/>
              </a:rPr>
              <a:t>DataLinksManager</a:t>
            </a:r>
            <a:r>
              <a:rPr lang="en-US" sz="2624" dirty="0">
                <a:solidFill>
                  <a:schemeClr val="bg1"/>
                </a:solidFill>
                <a:latin typeface="Courier New"/>
                <a:ea typeface="Calibri"/>
                <a:cs typeface="Times New Roman"/>
              </a:rPr>
              <a:t>;</a:t>
            </a:r>
          </a:p>
        </p:txBody>
      </p:sp>
      <p:pic>
        <p:nvPicPr>
          <p:cNvPr id="1027" name="Picture 3"/>
          <p:cNvPicPr>
            <a:picLocks noChangeAspect="1" noChangeArrowheads="1"/>
          </p:cNvPicPr>
          <p:nvPr/>
        </p:nvPicPr>
        <p:blipFill>
          <a:blip r:embed="rId3" cstate="print"/>
          <a:srcRect/>
          <a:stretch>
            <a:fillRect/>
          </a:stretch>
        </p:blipFill>
        <p:spPr bwMode="auto">
          <a:xfrm>
            <a:off x="9990820" y="804077"/>
            <a:ext cx="5989870" cy="5454264"/>
          </a:xfrm>
          <a:prstGeom prst="rect">
            <a:avLst/>
          </a:prstGeom>
          <a:noFill/>
          <a:ln w="9525">
            <a:noFill/>
            <a:miter lim="800000"/>
            <a:headEnd/>
            <a:tailEnd/>
          </a:ln>
          <a:effectLst>
            <a:softEdge rad="317500"/>
          </a:effectLst>
        </p:spPr>
      </p:pic>
    </p:spTree>
    <p:extLst>
      <p:ext uri="{BB962C8B-B14F-4D97-AF65-F5344CB8AC3E}">
        <p14:creationId xmlns:p14="http://schemas.microsoft.com/office/powerpoint/2010/main" val="4217688787"/>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Reading and Writing Object Properties</a:t>
            </a:r>
            <a:endParaRPr lang="en-US" dirty="0"/>
          </a:p>
        </p:txBody>
      </p:sp>
      <p:sp>
        <p:nvSpPr>
          <p:cNvPr id="5" name="Rectangle 4"/>
          <p:cNvSpPr/>
          <p:nvPr/>
        </p:nvSpPr>
        <p:spPr bwMode="auto">
          <a:xfrm>
            <a:off x="3178883" y="2395139"/>
            <a:ext cx="10568119" cy="5604745"/>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pPr>
              <a:spcBef>
                <a:spcPts val="2249"/>
              </a:spcBef>
            </a:pPr>
            <a:endParaRPr lang="en-US" sz="2624" dirty="0">
              <a:solidFill>
                <a:srgbClr val="2B91AF"/>
              </a:solidFill>
              <a:latin typeface="Courier New"/>
              <a:ea typeface="Calibri"/>
              <a:cs typeface="Times New Roman"/>
            </a:endParaRPr>
          </a:p>
          <a:p>
            <a:r>
              <a:rPr lang="en-US" sz="2624" dirty="0">
                <a:solidFill>
                  <a:srgbClr val="2B91AF"/>
                </a:solidFill>
                <a:latin typeface="Courier New"/>
                <a:ea typeface="Calibri"/>
                <a:cs typeface="Times New Roman"/>
              </a:rPr>
              <a:t>  List</a:t>
            </a:r>
            <a:r>
              <a:rPr lang="en-US" sz="2624" dirty="0">
                <a:solidFill>
                  <a:schemeClr val="bg1"/>
                </a:solidFill>
                <a:latin typeface="Courier New"/>
                <a:ea typeface="Calibri"/>
                <a:cs typeface="Times New Roman"/>
              </a:rPr>
              <a:t>&lt;</a:t>
            </a:r>
            <a:r>
              <a:rPr lang="en-US" sz="2624" dirty="0" err="1">
                <a:solidFill>
                  <a:srgbClr val="2B91AF"/>
                </a:solidFill>
                <a:latin typeface="Courier New"/>
                <a:ea typeface="Calibri"/>
                <a:cs typeface="Times New Roman"/>
              </a:rPr>
              <a:t>KeyValuePair</a:t>
            </a:r>
            <a:r>
              <a:rPr lang="en-US" sz="2624" dirty="0">
                <a:solidFill>
                  <a:schemeClr val="bg1"/>
                </a:solidFill>
                <a:latin typeface="Courier New"/>
                <a:ea typeface="Calibri"/>
                <a:cs typeface="Times New Roman"/>
              </a:rPr>
              <a:t>&lt;</a:t>
            </a:r>
            <a:r>
              <a:rPr lang="en-US" sz="2624" dirty="0">
                <a:solidFill>
                  <a:srgbClr val="0000FF"/>
                </a:solidFill>
                <a:latin typeface="Courier New"/>
                <a:ea typeface="Calibri"/>
                <a:cs typeface="Times New Roman"/>
              </a:rPr>
              <a:t>string</a:t>
            </a:r>
            <a:r>
              <a:rPr lang="en-US" sz="2624" dirty="0">
                <a:solidFill>
                  <a:schemeClr val="bg1"/>
                </a:solidFill>
                <a:latin typeface="Courier New"/>
                <a:ea typeface="Calibri"/>
                <a:cs typeface="Times New Roman"/>
              </a:rPr>
              <a:t>,</a:t>
            </a:r>
            <a:r>
              <a:rPr lang="en-US" sz="2624" dirty="0">
                <a:latin typeface="Courier New"/>
                <a:ea typeface="Calibri"/>
                <a:cs typeface="Times New Roman"/>
              </a:rPr>
              <a:t> </a:t>
            </a:r>
            <a:r>
              <a:rPr lang="en-US" sz="2624" dirty="0">
                <a:solidFill>
                  <a:srgbClr val="0000FF"/>
                </a:solidFill>
                <a:latin typeface="Courier New"/>
                <a:ea typeface="Calibri"/>
                <a:cs typeface="Times New Roman"/>
              </a:rPr>
              <a:t>string</a:t>
            </a:r>
            <a:r>
              <a:rPr lang="en-US" sz="2624" dirty="0">
                <a:solidFill>
                  <a:schemeClr val="bg1"/>
                </a:solidFill>
                <a:latin typeface="Courier New"/>
                <a:ea typeface="Calibri"/>
                <a:cs typeface="Times New Roman"/>
              </a:rPr>
              <a:t>&gt;&gt; props =</a:t>
            </a:r>
          </a:p>
          <a:p>
            <a:r>
              <a:rPr lang="en-US" sz="2624" dirty="0">
                <a:solidFill>
                  <a:schemeClr val="bg1"/>
                </a:solidFill>
                <a:latin typeface="Courier New"/>
                <a:ea typeface="Calibri"/>
                <a:cs typeface="Times New Roman"/>
              </a:rPr>
              <a:t>               </a:t>
            </a:r>
            <a:r>
              <a:rPr lang="en-US" sz="2624" dirty="0" err="1">
                <a:solidFill>
                  <a:schemeClr val="bg1"/>
                </a:solidFill>
                <a:latin typeface="Courier New"/>
                <a:ea typeface="Calibri"/>
                <a:cs typeface="Times New Roman"/>
              </a:rPr>
              <a:t>dlm.</a:t>
            </a:r>
            <a:r>
              <a:rPr lang="en-US" sz="2624" b="1" dirty="0" err="1">
                <a:solidFill>
                  <a:schemeClr val="bg1"/>
                </a:solidFill>
                <a:latin typeface="Courier New"/>
                <a:ea typeface="Calibri"/>
                <a:cs typeface="Times New Roman"/>
              </a:rPr>
              <a:t>GetAllProperties</a:t>
            </a:r>
            <a:r>
              <a:rPr lang="en-US" sz="2624" dirty="0">
                <a:solidFill>
                  <a:schemeClr val="bg1"/>
                </a:solidFill>
                <a:latin typeface="Courier New"/>
                <a:ea typeface="Calibri"/>
                <a:cs typeface="Times New Roman"/>
              </a:rPr>
              <a:t>(</a:t>
            </a:r>
            <a:r>
              <a:rPr lang="en-US" sz="2624" dirty="0" err="1">
                <a:solidFill>
                  <a:schemeClr val="bg1"/>
                </a:solidFill>
                <a:latin typeface="Courier New"/>
                <a:ea typeface="Calibri"/>
                <a:cs typeface="Times New Roman"/>
              </a:rPr>
              <a:t>objId</a:t>
            </a:r>
            <a:r>
              <a:rPr lang="en-US" sz="2624" dirty="0">
                <a:solidFill>
                  <a:schemeClr val="bg1"/>
                </a:solidFill>
                <a:latin typeface="Courier New"/>
                <a:ea typeface="Calibri"/>
                <a:cs typeface="Times New Roman"/>
              </a:rPr>
              <a:t>, </a:t>
            </a:r>
            <a:r>
              <a:rPr lang="en-US" sz="2624" dirty="0">
                <a:solidFill>
                  <a:srgbClr val="0000FF"/>
                </a:solidFill>
                <a:latin typeface="Courier New"/>
                <a:ea typeface="Calibri"/>
                <a:cs typeface="Times New Roman"/>
              </a:rPr>
              <a:t>true</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endParaRPr lang="en-US" sz="2624" dirty="0">
              <a:latin typeface="Calibri"/>
              <a:ea typeface="Calibri"/>
              <a:cs typeface="Times New Roman"/>
            </a:endParaRPr>
          </a:p>
          <a:p>
            <a:r>
              <a:rPr lang="en-US" sz="2624" dirty="0">
                <a:latin typeface="Courier New"/>
                <a:ea typeface="Calibri"/>
                <a:cs typeface="Times New Roman"/>
              </a:rPr>
              <a:t>  </a:t>
            </a:r>
            <a:r>
              <a:rPr lang="en-US" sz="2624" dirty="0" err="1">
                <a:solidFill>
                  <a:srgbClr val="0000FF"/>
                </a:solidFill>
                <a:latin typeface="Courier New"/>
                <a:ea typeface="Calibri"/>
                <a:cs typeface="Times New Roman"/>
              </a:rPr>
              <a:t>foreach</a:t>
            </a:r>
            <a:r>
              <a:rPr lang="en-US" sz="2624" dirty="0">
                <a:latin typeface="Courier New"/>
                <a:ea typeface="Calibri"/>
                <a:cs typeface="Times New Roman"/>
              </a:rPr>
              <a:t> </a:t>
            </a:r>
            <a:r>
              <a:rPr lang="en-US" sz="2624" dirty="0">
                <a:solidFill>
                  <a:schemeClr val="bg1"/>
                </a:solidFill>
                <a:latin typeface="Courier New"/>
                <a:ea typeface="Calibri"/>
                <a:cs typeface="Times New Roman"/>
              </a:rPr>
              <a:t>(</a:t>
            </a:r>
            <a:r>
              <a:rPr lang="en-US" sz="2624" dirty="0" err="1">
                <a:solidFill>
                  <a:srgbClr val="2B91AF"/>
                </a:solidFill>
                <a:latin typeface="Courier New"/>
                <a:ea typeface="Calibri"/>
                <a:cs typeface="Times New Roman"/>
              </a:rPr>
              <a:t>KeyValuePair</a:t>
            </a:r>
            <a:r>
              <a:rPr lang="en-US" sz="2624" dirty="0">
                <a:solidFill>
                  <a:schemeClr val="bg1"/>
                </a:solidFill>
                <a:latin typeface="Courier New"/>
                <a:ea typeface="Calibri"/>
                <a:cs typeface="Times New Roman"/>
              </a:rPr>
              <a:t>&lt;</a:t>
            </a:r>
            <a:r>
              <a:rPr lang="en-US" sz="2624" dirty="0">
                <a:solidFill>
                  <a:srgbClr val="0000FF"/>
                </a:solidFill>
                <a:latin typeface="Courier New"/>
                <a:ea typeface="Calibri"/>
                <a:cs typeface="Times New Roman"/>
              </a:rPr>
              <a:t>string</a:t>
            </a:r>
            <a:r>
              <a:rPr lang="en-US" sz="2624" dirty="0">
                <a:solidFill>
                  <a:schemeClr val="bg1"/>
                </a:solidFill>
                <a:latin typeface="Courier New"/>
                <a:ea typeface="Calibri"/>
                <a:cs typeface="Times New Roman"/>
              </a:rPr>
              <a:t>, </a:t>
            </a:r>
            <a:r>
              <a:rPr lang="en-US" sz="2624" dirty="0">
                <a:solidFill>
                  <a:srgbClr val="0000FF"/>
                </a:solidFill>
                <a:latin typeface="Courier New"/>
                <a:ea typeface="Calibri"/>
                <a:cs typeface="Times New Roman"/>
              </a:rPr>
              <a:t>string</a:t>
            </a:r>
            <a:r>
              <a:rPr lang="en-US" sz="2624" dirty="0">
                <a:solidFill>
                  <a:schemeClr val="bg1"/>
                </a:solidFill>
                <a:latin typeface="Courier New"/>
                <a:ea typeface="Calibri"/>
                <a:cs typeface="Times New Roman"/>
              </a:rPr>
              <a:t>&gt; pair</a:t>
            </a:r>
          </a:p>
          <a:p>
            <a:r>
              <a:rPr lang="en-US" sz="2624" dirty="0">
                <a:solidFill>
                  <a:schemeClr val="bg1"/>
                </a:solidFill>
                <a:latin typeface="Courier New"/>
                <a:ea typeface="Calibri"/>
                <a:cs typeface="Times New Roman"/>
              </a:rPr>
              <a:t>           </a:t>
            </a:r>
            <a:r>
              <a:rPr lang="en-US" sz="2624" dirty="0">
                <a:solidFill>
                  <a:srgbClr val="0000FF"/>
                </a:solidFill>
                <a:latin typeface="Courier New"/>
                <a:ea typeface="Calibri"/>
                <a:cs typeface="Times New Roman"/>
              </a:rPr>
              <a:t>in</a:t>
            </a:r>
            <a:r>
              <a:rPr lang="en-US" sz="2624" dirty="0">
                <a:latin typeface="Courier New"/>
                <a:ea typeface="Calibri"/>
                <a:cs typeface="Times New Roman"/>
              </a:rPr>
              <a:t> </a:t>
            </a:r>
            <a:r>
              <a:rPr lang="en-US" sz="2624" dirty="0">
                <a:solidFill>
                  <a:schemeClr val="bg1"/>
                </a:solidFill>
                <a:latin typeface="Courier New"/>
                <a:ea typeface="Calibri"/>
                <a:cs typeface="Times New Roman"/>
              </a:rPr>
              <a:t>props)</a:t>
            </a:r>
          </a:p>
          <a:p>
            <a:r>
              <a:rPr lang="en-US" sz="2624" dirty="0">
                <a:solidFill>
                  <a:schemeClr val="bg1"/>
                </a:solidFill>
                <a:latin typeface="Courier New"/>
                <a:ea typeface="Calibri"/>
                <a:cs typeface="Times New Roman"/>
              </a:rPr>
              <a:t>  {</a:t>
            </a:r>
          </a:p>
          <a:p>
            <a:r>
              <a:rPr lang="en-US" sz="2624" dirty="0">
                <a:latin typeface="Courier New"/>
                <a:ea typeface="Calibri"/>
                <a:cs typeface="Times New Roman"/>
              </a:rPr>
              <a:t>    </a:t>
            </a:r>
            <a:r>
              <a:rPr lang="en-US" sz="2624" dirty="0" err="1">
                <a:solidFill>
                  <a:schemeClr val="bg1"/>
                </a:solidFill>
                <a:latin typeface="Courier New"/>
                <a:ea typeface="Calibri"/>
                <a:cs typeface="Times New Roman"/>
              </a:rPr>
              <a:t>ed.WriteMessage</a:t>
            </a:r>
            <a:r>
              <a:rPr lang="en-US" sz="2624" dirty="0">
                <a:solidFill>
                  <a:schemeClr val="bg1"/>
                </a:solidFill>
                <a:latin typeface="Courier New"/>
                <a:ea typeface="Calibri"/>
                <a:cs typeface="Times New Roman"/>
              </a:rPr>
              <a:t>(</a:t>
            </a:r>
            <a:r>
              <a:rPr lang="en-US" sz="2624" dirty="0">
                <a:solidFill>
                  <a:srgbClr val="A31515"/>
                </a:solidFill>
                <a:latin typeface="Courier New"/>
                <a:ea typeface="Calibri"/>
                <a:cs typeface="Times New Roman"/>
              </a:rPr>
              <a:t>"\n"</a:t>
            </a:r>
            <a:r>
              <a:rPr lang="en-US" sz="2624" dirty="0">
                <a:latin typeface="Courier New"/>
                <a:ea typeface="Calibri"/>
                <a:cs typeface="Times New Roman"/>
              </a:rPr>
              <a:t> </a:t>
            </a:r>
            <a:r>
              <a:rPr lang="en-US" sz="2624" dirty="0">
                <a:solidFill>
                  <a:schemeClr val="bg1"/>
                </a:solidFill>
                <a:latin typeface="Courier New"/>
                <a:ea typeface="Calibri"/>
                <a:cs typeface="Times New Roman"/>
              </a:rPr>
              <a:t>+ </a:t>
            </a:r>
            <a:r>
              <a:rPr lang="en-US" sz="2624" dirty="0" err="1">
                <a:solidFill>
                  <a:schemeClr val="bg1"/>
                </a:solidFill>
                <a:latin typeface="Courier New"/>
                <a:ea typeface="Calibri"/>
                <a:cs typeface="Times New Roman"/>
              </a:rPr>
              <a:t>pair.Key</a:t>
            </a:r>
            <a:endParaRPr lang="en-US" sz="2624" dirty="0">
              <a:solidFill>
                <a:schemeClr val="bg1"/>
              </a:solidFill>
              <a:latin typeface="Courier New"/>
              <a:ea typeface="Calibri"/>
              <a:cs typeface="Times New Roman"/>
            </a:endParaRPr>
          </a:p>
          <a:p>
            <a:r>
              <a:rPr lang="en-US" sz="2624" dirty="0">
                <a:solidFill>
                  <a:schemeClr val="bg1"/>
                </a:solidFill>
                <a:latin typeface="Courier New"/>
                <a:ea typeface="Calibri"/>
                <a:cs typeface="Times New Roman"/>
              </a:rPr>
              <a:t>                  + </a:t>
            </a:r>
            <a:r>
              <a:rPr lang="en-US" sz="2624" dirty="0">
                <a:solidFill>
                  <a:srgbClr val="A31515"/>
                </a:solidFill>
                <a:latin typeface="Courier New"/>
                <a:ea typeface="Calibri"/>
                <a:cs typeface="Times New Roman"/>
              </a:rPr>
              <a:t>" : "</a:t>
            </a:r>
            <a:r>
              <a:rPr lang="en-US" sz="2624" dirty="0">
                <a:latin typeface="Courier New"/>
                <a:ea typeface="Calibri"/>
                <a:cs typeface="Times New Roman"/>
              </a:rPr>
              <a:t> </a:t>
            </a:r>
            <a:r>
              <a:rPr lang="en-US" sz="2624" dirty="0">
                <a:solidFill>
                  <a:schemeClr val="bg1"/>
                </a:solidFill>
                <a:latin typeface="Courier New"/>
                <a:ea typeface="Calibri"/>
                <a:cs typeface="Times New Roman"/>
              </a:rPr>
              <a:t>+ </a:t>
            </a:r>
            <a:r>
              <a:rPr lang="en-US" sz="2624" dirty="0" err="1">
                <a:solidFill>
                  <a:schemeClr val="bg1"/>
                </a:solidFill>
                <a:latin typeface="Courier New"/>
                <a:ea typeface="Calibri"/>
                <a:cs typeface="Times New Roman"/>
              </a:rPr>
              <a:t>pair.Value</a:t>
            </a:r>
            <a:r>
              <a:rPr lang="en-US" sz="2624" dirty="0">
                <a:solidFill>
                  <a:schemeClr val="bg1"/>
                </a:solidFill>
                <a:latin typeface="Courier New"/>
                <a:ea typeface="Calibri"/>
                <a:cs typeface="Times New Roman"/>
              </a:rPr>
              <a:t>);</a:t>
            </a:r>
          </a:p>
          <a:p>
            <a:r>
              <a:rPr lang="en-US" sz="2624" dirty="0">
                <a:solidFill>
                  <a:schemeClr val="bg1"/>
                </a:solidFill>
                <a:latin typeface="Courier New"/>
                <a:ea typeface="Calibri"/>
                <a:cs typeface="Times New Roman"/>
              </a:rPr>
              <a:t>  }</a:t>
            </a:r>
          </a:p>
          <a:p>
            <a:r>
              <a:rPr lang="en-US" sz="2624" dirty="0">
                <a:solidFill>
                  <a:schemeClr val="bg1"/>
                </a:solidFill>
                <a:latin typeface="Courier New"/>
                <a:ea typeface="Calibri"/>
                <a:cs typeface="Times New Roman"/>
              </a:rPr>
              <a:t>  ...</a:t>
            </a:r>
          </a:p>
          <a:p>
            <a:r>
              <a:rPr lang="en-US" sz="2624" dirty="0">
                <a:solidFill>
                  <a:schemeClr val="bg1"/>
                </a:solidFill>
                <a:latin typeface="Courier New"/>
                <a:ea typeface="Calibri"/>
                <a:cs typeface="Times New Roman"/>
              </a:rPr>
              <a:t>  </a:t>
            </a:r>
            <a:r>
              <a:rPr lang="en-US" sz="2624" dirty="0" err="1">
                <a:solidFill>
                  <a:schemeClr val="bg1"/>
                </a:solidFill>
                <a:latin typeface="Courier New"/>
                <a:ea typeface="Calibri"/>
                <a:cs typeface="Times New Roman"/>
              </a:rPr>
              <a:t>dlm.</a:t>
            </a:r>
            <a:r>
              <a:rPr lang="en-US" sz="2624" b="1" dirty="0" err="1">
                <a:solidFill>
                  <a:schemeClr val="bg1"/>
                </a:solidFill>
                <a:latin typeface="Courier New"/>
                <a:ea typeface="Calibri"/>
                <a:cs typeface="Times New Roman"/>
              </a:rPr>
              <a:t>SetProperties</a:t>
            </a:r>
            <a:r>
              <a:rPr lang="en-US" sz="2624" dirty="0">
                <a:solidFill>
                  <a:schemeClr val="bg1"/>
                </a:solidFill>
                <a:latin typeface="Courier New"/>
                <a:ea typeface="Calibri"/>
                <a:cs typeface="Times New Roman"/>
              </a:rPr>
              <a:t>(</a:t>
            </a:r>
            <a:r>
              <a:rPr lang="en-US" sz="2624" dirty="0" err="1">
                <a:solidFill>
                  <a:schemeClr val="bg1"/>
                </a:solidFill>
                <a:latin typeface="Courier New"/>
                <a:ea typeface="Calibri"/>
                <a:cs typeface="Times New Roman"/>
              </a:rPr>
              <a:t>rowId</a:t>
            </a:r>
            <a:r>
              <a:rPr lang="en-US" sz="2624" dirty="0">
                <a:solidFill>
                  <a:schemeClr val="bg1"/>
                </a:solidFill>
                <a:latin typeface="Courier New"/>
                <a:ea typeface="Calibri"/>
                <a:cs typeface="Times New Roman"/>
              </a:rPr>
              <a:t>, </a:t>
            </a:r>
            <a:r>
              <a:rPr lang="en-US" sz="2624" dirty="0" err="1">
                <a:solidFill>
                  <a:schemeClr val="bg1"/>
                </a:solidFill>
                <a:latin typeface="Courier New"/>
                <a:ea typeface="Calibri"/>
                <a:cs typeface="Times New Roman"/>
              </a:rPr>
              <a:t>strNames</a:t>
            </a:r>
            <a:r>
              <a:rPr lang="en-US" sz="2624" dirty="0">
                <a:solidFill>
                  <a:schemeClr val="bg1"/>
                </a:solidFill>
                <a:latin typeface="Courier New"/>
                <a:ea typeface="Calibri"/>
                <a:cs typeface="Times New Roman"/>
              </a:rPr>
              <a:t>, </a:t>
            </a:r>
            <a:r>
              <a:rPr lang="en-US" sz="2624" dirty="0" err="1">
                <a:solidFill>
                  <a:schemeClr val="bg1"/>
                </a:solidFill>
                <a:latin typeface="Courier New"/>
                <a:ea typeface="Calibri"/>
                <a:cs typeface="Times New Roman"/>
              </a:rPr>
              <a:t>strValues</a:t>
            </a:r>
            <a:r>
              <a:rPr lang="en-US" sz="2624" dirty="0">
                <a:solidFill>
                  <a:schemeClr val="bg1"/>
                </a:solidFill>
                <a:latin typeface="Courier New"/>
                <a:ea typeface="Calibri"/>
                <a:cs typeface="Times New Roman"/>
              </a:rPr>
              <a:t>);</a:t>
            </a:r>
          </a:p>
        </p:txBody>
      </p:sp>
    </p:spTree>
    <p:extLst>
      <p:ext uri="{BB962C8B-B14F-4D97-AF65-F5344CB8AC3E}">
        <p14:creationId xmlns:p14="http://schemas.microsoft.com/office/powerpoint/2010/main" val="271260640"/>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pPr>
              <a:tabLst>
                <a:tab pos="10459152" algn="r"/>
              </a:tabLst>
            </a:pPr>
            <a:r>
              <a:rPr lang="en-US" dirty="0" smtClean="0">
                <a:latin typeface="Times New Roman" pitchFamily="18" charset="0"/>
                <a:cs typeface="Times New Roman" pitchFamily="18" charset="0"/>
              </a:rPr>
              <a:t>ObjectId</a:t>
            </a:r>
            <a:r>
              <a:rPr lang="en-US" dirty="0" smtClean="0"/>
              <a:t> </a:t>
            </a:r>
            <a:r>
              <a:rPr lang="en-US" dirty="0" smtClean="0">
                <a:sym typeface="Wingdings" pitchFamily="2" charset="2"/>
              </a:rPr>
              <a:t> </a:t>
            </a:r>
            <a:r>
              <a:rPr lang="en-US" dirty="0" err="1" smtClean="0">
                <a:latin typeface="Times New Roman" pitchFamily="18" charset="0"/>
                <a:cs typeface="Times New Roman" pitchFamily="18" charset="0"/>
              </a:rPr>
              <a:t>PpObjectId</a:t>
            </a:r>
            <a:r>
              <a:rPr lang="en-US" dirty="0" smtClean="0">
                <a:cs typeface="Times New Roman" pitchFamily="18" charset="0"/>
              </a:rPr>
              <a:t>	(1 to 1)</a:t>
            </a:r>
          </a:p>
          <a:p>
            <a:endParaRPr lang="en-US" dirty="0" smtClean="0"/>
          </a:p>
          <a:p>
            <a:endParaRPr lang="en-US" dirty="0" smtClean="0"/>
          </a:p>
          <a:p>
            <a:endParaRPr lang="en-US" dirty="0" smtClean="0"/>
          </a:p>
          <a:p>
            <a:endParaRPr lang="en-US" dirty="0" smtClean="0"/>
          </a:p>
          <a:p>
            <a:pPr>
              <a:spcBef>
                <a:spcPts val="2812"/>
              </a:spcBef>
              <a:tabLst>
                <a:tab pos="10459152" algn="r"/>
              </a:tabLst>
            </a:pPr>
            <a:r>
              <a:rPr lang="en-US" dirty="0" smtClean="0">
                <a:latin typeface="Times New Roman" pitchFamily="18" charset="0"/>
                <a:cs typeface="Times New Roman" pitchFamily="18" charset="0"/>
              </a:rPr>
              <a:t>ObjectId</a:t>
            </a:r>
            <a:r>
              <a:rPr lang="en-US" dirty="0" smtClean="0"/>
              <a:t> </a:t>
            </a:r>
            <a:r>
              <a:rPr lang="en-US" dirty="0" smtClean="0">
                <a:sym typeface="Wingdings" pitchFamily="2" charset="2"/>
              </a:rPr>
              <a:t> </a:t>
            </a:r>
            <a:r>
              <a:rPr lang="en-US" dirty="0" smtClean="0">
                <a:latin typeface="Times New Roman" pitchFamily="18" charset="0"/>
                <a:cs typeface="Times New Roman" pitchFamily="18" charset="0"/>
                <a:sym typeface="Wingdings" pitchFamily="2" charset="2"/>
              </a:rPr>
              <a:t>PpRowId </a:t>
            </a:r>
            <a:r>
              <a:rPr lang="en-US" dirty="0" smtClean="0">
                <a:cs typeface="Times New Roman" pitchFamily="18" charset="0"/>
                <a:sym typeface="Wingdings" pitchFamily="2" charset="2"/>
              </a:rPr>
              <a:t>   and    </a:t>
            </a:r>
            <a:r>
              <a:rPr lang="en-US" dirty="0" err="1" smtClean="0">
                <a:latin typeface="Times New Roman" pitchFamily="18" charset="0"/>
                <a:cs typeface="Times New Roman" pitchFamily="18" charset="0"/>
                <a:sym typeface="Wingdings" pitchFamily="2" charset="2"/>
              </a:rPr>
              <a:t>PpObjectId</a:t>
            </a:r>
            <a:r>
              <a:rPr lang="en-US" dirty="0" smtClean="0">
                <a:sym typeface="Wingdings" pitchFamily="2" charset="2"/>
              </a:rPr>
              <a:t>  </a:t>
            </a:r>
            <a:r>
              <a:rPr lang="en-US" dirty="0" smtClean="0">
                <a:latin typeface="Times New Roman" pitchFamily="18" charset="0"/>
                <a:cs typeface="Times New Roman" pitchFamily="18" charset="0"/>
                <a:sym typeface="Wingdings" pitchFamily="2" charset="2"/>
              </a:rPr>
              <a:t>PpRowId	</a:t>
            </a:r>
            <a:r>
              <a:rPr lang="en-US" dirty="0" smtClean="0">
                <a:cs typeface="Times New Roman" pitchFamily="18" charset="0"/>
              </a:rPr>
              <a:t>(1 to 1)</a:t>
            </a:r>
            <a:endParaRPr lang="en-US" dirty="0" smtClean="0">
              <a:latin typeface="Times New Roman" pitchFamily="18" charset="0"/>
              <a:cs typeface="Times New Roman" pitchFamily="18" charset="0"/>
              <a:sym typeface="Wingdings" pitchFamily="2" charset="2"/>
            </a:endParaRPr>
          </a:p>
          <a:p>
            <a:pPr>
              <a:spcBef>
                <a:spcPts val="2812"/>
              </a:spcBef>
            </a:pPr>
            <a:endParaRPr lang="en-US" dirty="0" smtClean="0">
              <a:latin typeface="Times New Roman" pitchFamily="18" charset="0"/>
              <a:cs typeface="Times New Roman" pitchFamily="18" charset="0"/>
              <a:sym typeface="Wingdings" pitchFamily="2" charset="2"/>
            </a:endParaRPr>
          </a:p>
          <a:p>
            <a:pPr>
              <a:spcBef>
                <a:spcPts val="2812"/>
              </a:spcBef>
            </a:pPr>
            <a:endParaRPr lang="en-US" dirty="0" smtClean="0">
              <a:latin typeface="Times New Roman" pitchFamily="18" charset="0"/>
              <a:cs typeface="Times New Roman" pitchFamily="18" charset="0"/>
              <a:sym typeface="Wingdings" pitchFamily="2" charset="2"/>
            </a:endParaRPr>
          </a:p>
          <a:p>
            <a:pPr>
              <a:spcBef>
                <a:spcPts val="0"/>
              </a:spcBef>
              <a:tabLst>
                <a:tab pos="10459152" algn="r"/>
              </a:tabLst>
            </a:pPr>
            <a:r>
              <a:rPr lang="en-US" dirty="0" smtClean="0">
                <a:latin typeface="Times New Roman" pitchFamily="18" charset="0"/>
                <a:cs typeface="Times New Roman" pitchFamily="18" charset="0"/>
                <a:sym typeface="Wingdings" pitchFamily="2" charset="2"/>
              </a:rPr>
              <a:t>PpRowId  PpObjectId's</a:t>
            </a:r>
            <a:r>
              <a:rPr lang="en-US" dirty="0" smtClean="0">
                <a:cs typeface="Times New Roman" pitchFamily="18" charset="0"/>
                <a:sym typeface="Wingdings" pitchFamily="2" charset="2"/>
              </a:rPr>
              <a:t>	(1 to N)</a:t>
            </a:r>
            <a:endParaRPr lang="en-US" dirty="0" smtClean="0">
              <a:solidFill>
                <a:srgbClr val="2B91AF"/>
              </a:solidFill>
            </a:endParaRPr>
          </a:p>
        </p:txBody>
      </p:sp>
      <p:sp>
        <p:nvSpPr>
          <p:cNvPr id="6" name="Rectangle 5"/>
          <p:cNvSpPr/>
          <p:nvPr/>
        </p:nvSpPr>
        <p:spPr bwMode="auto">
          <a:xfrm>
            <a:off x="3178883" y="2395139"/>
            <a:ext cx="10568119" cy="2439713"/>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pPr>
              <a:buNone/>
            </a:pPr>
            <a:r>
              <a:rPr lang="en-US" sz="1500" dirty="0">
                <a:solidFill>
                  <a:schemeClr val="bg1"/>
                </a:solidFill>
              </a:rPr>
              <a:t>   </a:t>
            </a:r>
          </a:p>
          <a:p>
            <a:pPr>
              <a:spcBef>
                <a:spcPts val="1125"/>
              </a:spcBef>
            </a:pPr>
            <a:r>
              <a:rPr lang="en-US" sz="2624" dirty="0">
                <a:solidFill>
                  <a:schemeClr val="bg1"/>
                </a:solidFill>
                <a:latin typeface="Courier New" pitchFamily="49" charset="0"/>
                <a:cs typeface="Courier New" pitchFamily="49" charset="0"/>
              </a:rPr>
              <a:t>  </a:t>
            </a:r>
            <a:r>
              <a:rPr lang="en-US" sz="2624" b="1" dirty="0">
                <a:solidFill>
                  <a:srgbClr val="2B91AF"/>
                </a:solidFill>
                <a:latin typeface="Courier New"/>
                <a:ea typeface="Calibri"/>
                <a:cs typeface="Times New Roman"/>
              </a:rPr>
              <a:t>DataLinksManager</a:t>
            </a:r>
            <a:r>
              <a:rPr lang="en-US" sz="2624" b="1" dirty="0">
                <a:solidFill>
                  <a:schemeClr val="bg1"/>
                </a:solidFill>
                <a:latin typeface="Courier New"/>
                <a:ea typeface="Calibri"/>
                <a:cs typeface="Times New Roman"/>
              </a:rPr>
              <a:t> </a:t>
            </a:r>
            <a:r>
              <a:rPr lang="en-US" sz="2624" b="1" dirty="0" err="1">
                <a:solidFill>
                  <a:schemeClr val="bg1"/>
                </a:solidFill>
                <a:latin typeface="Courier New"/>
                <a:ea typeface="Calibri"/>
                <a:cs typeface="Times New Roman"/>
              </a:rPr>
              <a:t>dlm</a:t>
            </a:r>
            <a:r>
              <a:rPr lang="en-US" sz="2624" b="1" dirty="0">
                <a:solidFill>
                  <a:schemeClr val="bg1"/>
                </a:solidFill>
                <a:latin typeface="Courier New"/>
                <a:ea typeface="Calibri"/>
                <a:cs typeface="Times New Roman"/>
              </a:rPr>
              <a:t>;</a:t>
            </a:r>
          </a:p>
          <a:p>
            <a:r>
              <a:rPr lang="en-US" sz="2624" b="1" dirty="0">
                <a:solidFill>
                  <a:srgbClr val="2B91AF"/>
                </a:solidFill>
                <a:latin typeface="Courier New"/>
                <a:ea typeface="Calibri"/>
                <a:cs typeface="Times New Roman"/>
              </a:rPr>
              <a:t>  ObjectId</a:t>
            </a:r>
            <a:r>
              <a:rPr lang="en-US" sz="2624" b="1" dirty="0">
                <a:latin typeface="Courier New"/>
                <a:ea typeface="Calibri"/>
                <a:cs typeface="Times New Roman"/>
              </a:rPr>
              <a:t> </a:t>
            </a:r>
            <a:r>
              <a:rPr lang="en-US" sz="2624" b="1" dirty="0" err="1">
                <a:solidFill>
                  <a:schemeClr val="bg1"/>
                </a:solidFill>
                <a:latin typeface="Courier New"/>
                <a:ea typeface="Calibri"/>
                <a:cs typeface="Times New Roman"/>
              </a:rPr>
              <a:t>entId</a:t>
            </a:r>
            <a:r>
              <a:rPr lang="en-US" sz="2624" b="1" dirty="0">
                <a:solidFill>
                  <a:schemeClr val="bg1"/>
                </a:solidFill>
                <a:latin typeface="Courier New"/>
                <a:ea typeface="Calibri"/>
                <a:cs typeface="Times New Roman"/>
              </a:rPr>
              <a:t>;</a:t>
            </a:r>
            <a:endParaRPr lang="en-US" sz="3374" b="1" dirty="0">
              <a:solidFill>
                <a:schemeClr val="bg1"/>
              </a:solidFill>
              <a:latin typeface="Calibri"/>
              <a:ea typeface="Calibri"/>
              <a:cs typeface="Times New Roman"/>
            </a:endParaRPr>
          </a:p>
          <a:p>
            <a:r>
              <a:rPr lang="en-US" sz="2624" dirty="0">
                <a:solidFill>
                  <a:schemeClr val="bg1"/>
                </a:solidFill>
                <a:latin typeface="Courier New" pitchFamily="49" charset="0"/>
                <a:cs typeface="Courier New" pitchFamily="49" charset="0"/>
              </a:rPr>
              <a:t>  ...</a:t>
            </a:r>
          </a:p>
          <a:p>
            <a:r>
              <a:rPr lang="en-US" sz="2624" b="1" dirty="0">
                <a:solidFill>
                  <a:srgbClr val="2B91AF"/>
                </a:solidFill>
                <a:latin typeface="Courier New"/>
                <a:ea typeface="Calibri"/>
              </a:rPr>
              <a:t>  </a:t>
            </a:r>
            <a:r>
              <a:rPr lang="en-US" sz="2624" b="1" dirty="0" err="1">
                <a:solidFill>
                  <a:srgbClr val="2B91AF"/>
                </a:solidFill>
                <a:latin typeface="Courier New"/>
                <a:ea typeface="Calibri"/>
              </a:rPr>
              <a:t>PpObjectId</a:t>
            </a:r>
            <a:r>
              <a:rPr lang="en-US" sz="2624" b="1" dirty="0">
                <a:solidFill>
                  <a:schemeClr val="bg1"/>
                </a:solidFill>
                <a:latin typeface="Courier New"/>
                <a:ea typeface="Calibri"/>
              </a:rPr>
              <a:t> </a:t>
            </a:r>
            <a:r>
              <a:rPr lang="en-US" sz="2624" b="1" dirty="0" err="1">
                <a:solidFill>
                  <a:schemeClr val="bg1"/>
                </a:solidFill>
                <a:latin typeface="Courier New"/>
                <a:ea typeface="Calibri"/>
              </a:rPr>
              <a:t>pnpId</a:t>
            </a:r>
            <a:r>
              <a:rPr lang="en-US" sz="2624" b="1" dirty="0">
                <a:solidFill>
                  <a:schemeClr val="bg1"/>
                </a:solidFill>
                <a:latin typeface="Courier New"/>
                <a:ea typeface="Calibri"/>
              </a:rPr>
              <a:t> = </a:t>
            </a:r>
            <a:r>
              <a:rPr lang="en-US" sz="2624" b="1" dirty="0" err="1">
                <a:solidFill>
                  <a:schemeClr val="bg1"/>
                </a:solidFill>
                <a:latin typeface="Courier New"/>
                <a:ea typeface="Calibri"/>
              </a:rPr>
              <a:t>dlm.MakeAcPpObjectId</a:t>
            </a:r>
            <a:r>
              <a:rPr lang="en-US" sz="2624" b="1" dirty="0">
                <a:solidFill>
                  <a:schemeClr val="bg1"/>
                </a:solidFill>
                <a:latin typeface="Courier New"/>
                <a:ea typeface="Calibri"/>
              </a:rPr>
              <a:t>(</a:t>
            </a:r>
            <a:r>
              <a:rPr lang="en-US" sz="2624" b="1" dirty="0" err="1">
                <a:solidFill>
                  <a:schemeClr val="bg1"/>
                </a:solidFill>
                <a:latin typeface="Courier New"/>
                <a:ea typeface="Calibri"/>
              </a:rPr>
              <a:t>entId</a:t>
            </a:r>
            <a:r>
              <a:rPr lang="en-US" sz="2624" b="1" dirty="0">
                <a:solidFill>
                  <a:schemeClr val="bg1"/>
                </a:solidFill>
                <a:latin typeface="Courier New"/>
                <a:ea typeface="Calibri"/>
              </a:rPr>
              <a:t>);</a:t>
            </a:r>
            <a:endParaRPr lang="en-US" sz="2624" b="1" dirty="0">
              <a:solidFill>
                <a:schemeClr val="bg1"/>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Conversions of Identifiers</a:t>
            </a:r>
            <a:endParaRPr lang="en-US" dirty="0"/>
          </a:p>
        </p:txBody>
      </p:sp>
      <p:sp>
        <p:nvSpPr>
          <p:cNvPr id="7" name="Rectangle 6"/>
          <p:cNvSpPr/>
          <p:nvPr/>
        </p:nvSpPr>
        <p:spPr bwMode="auto">
          <a:xfrm>
            <a:off x="3203100" y="5116245"/>
            <a:ext cx="10568119" cy="1739525"/>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endParaRPr lang="en-US" sz="1500" b="1" dirty="0">
              <a:solidFill>
                <a:srgbClr val="0000FF"/>
              </a:solidFill>
              <a:latin typeface="Courier New"/>
              <a:ea typeface="Calibri"/>
              <a:cs typeface="Times New Roman"/>
            </a:endParaRPr>
          </a:p>
          <a:p>
            <a:pPr>
              <a:spcBef>
                <a:spcPts val="1125"/>
              </a:spcBef>
            </a:pPr>
            <a:r>
              <a:rPr lang="en-US" sz="2624" b="1" dirty="0">
                <a:solidFill>
                  <a:srgbClr val="0000FF"/>
                </a:solidFill>
                <a:latin typeface="Courier New"/>
                <a:ea typeface="Calibri"/>
                <a:cs typeface="Times New Roman"/>
              </a:rPr>
              <a:t>  </a:t>
            </a:r>
            <a:r>
              <a:rPr lang="en-US" sz="2624" b="1" dirty="0" err="1">
                <a:solidFill>
                  <a:srgbClr val="0000FF"/>
                </a:solidFill>
                <a:latin typeface="Courier New"/>
                <a:ea typeface="Calibri"/>
                <a:cs typeface="Times New Roman"/>
              </a:rPr>
              <a:t>int</a:t>
            </a:r>
            <a:r>
              <a:rPr lang="en-US" sz="2624" b="1" dirty="0">
                <a:solidFill>
                  <a:schemeClr val="bg1"/>
                </a:solidFill>
                <a:latin typeface="Courier New"/>
                <a:ea typeface="Calibri"/>
                <a:cs typeface="Times New Roman"/>
              </a:rPr>
              <a:t> rowId1 = </a:t>
            </a:r>
            <a:r>
              <a:rPr lang="en-US" sz="2624" b="1" dirty="0" err="1">
                <a:solidFill>
                  <a:schemeClr val="bg1"/>
                </a:solidFill>
                <a:latin typeface="Courier New"/>
                <a:ea typeface="Calibri"/>
                <a:cs typeface="Times New Roman"/>
              </a:rPr>
              <a:t>dlm.FindAcPpRowId</a:t>
            </a:r>
            <a:r>
              <a:rPr lang="en-US" sz="2624" b="1" dirty="0">
                <a:solidFill>
                  <a:schemeClr val="bg1"/>
                </a:solidFill>
                <a:latin typeface="Courier New"/>
                <a:ea typeface="Calibri"/>
                <a:cs typeface="Times New Roman"/>
              </a:rPr>
              <a:t>(</a:t>
            </a:r>
            <a:r>
              <a:rPr lang="en-US" sz="2624" b="1" dirty="0" err="1">
                <a:solidFill>
                  <a:schemeClr val="bg1"/>
                </a:solidFill>
                <a:latin typeface="Courier New"/>
                <a:ea typeface="Calibri"/>
                <a:cs typeface="Times New Roman"/>
              </a:rPr>
              <a:t>entId</a:t>
            </a:r>
            <a:r>
              <a:rPr lang="en-US" sz="2624" b="1" dirty="0">
                <a:solidFill>
                  <a:schemeClr val="bg1"/>
                </a:solidFill>
                <a:latin typeface="Courier New"/>
                <a:ea typeface="Calibri"/>
                <a:cs typeface="Times New Roman"/>
              </a:rPr>
              <a:t>); </a:t>
            </a:r>
            <a:endParaRPr lang="en-US" sz="2624" b="1" dirty="0">
              <a:latin typeface="Calibri"/>
              <a:ea typeface="Calibri"/>
              <a:cs typeface="Times New Roman"/>
            </a:endParaRPr>
          </a:p>
          <a:p>
            <a:r>
              <a:rPr lang="en-US" sz="2624" b="1" dirty="0">
                <a:latin typeface="Courier New"/>
                <a:ea typeface="Calibri"/>
                <a:cs typeface="Times New Roman"/>
              </a:rPr>
              <a:t>  </a:t>
            </a:r>
            <a:r>
              <a:rPr lang="en-US" sz="2624" b="1" dirty="0" err="1">
                <a:solidFill>
                  <a:srgbClr val="0000FF"/>
                </a:solidFill>
                <a:latin typeface="Courier New"/>
                <a:ea typeface="Calibri"/>
                <a:cs typeface="Times New Roman"/>
              </a:rPr>
              <a:t>int</a:t>
            </a:r>
            <a:r>
              <a:rPr lang="en-US" sz="2624" b="1" dirty="0">
                <a:solidFill>
                  <a:schemeClr val="bg1"/>
                </a:solidFill>
                <a:latin typeface="Courier New"/>
                <a:ea typeface="Calibri"/>
                <a:cs typeface="Times New Roman"/>
              </a:rPr>
              <a:t> rowId2 = </a:t>
            </a:r>
            <a:r>
              <a:rPr lang="en-US" sz="2624" b="1" dirty="0" err="1">
                <a:solidFill>
                  <a:schemeClr val="bg1"/>
                </a:solidFill>
                <a:latin typeface="Courier New"/>
                <a:ea typeface="Calibri"/>
                <a:cs typeface="Times New Roman"/>
              </a:rPr>
              <a:t>dlm.FindAcPpRowId</a:t>
            </a:r>
            <a:r>
              <a:rPr lang="en-US" sz="2624" b="1" dirty="0">
                <a:solidFill>
                  <a:schemeClr val="bg1"/>
                </a:solidFill>
                <a:latin typeface="Courier New"/>
                <a:ea typeface="Calibri"/>
                <a:cs typeface="Times New Roman"/>
              </a:rPr>
              <a:t>(</a:t>
            </a:r>
            <a:r>
              <a:rPr lang="en-US" sz="2624" b="1" dirty="0" err="1">
                <a:solidFill>
                  <a:schemeClr val="bg1"/>
                </a:solidFill>
                <a:latin typeface="Courier New"/>
                <a:ea typeface="Calibri"/>
                <a:cs typeface="Times New Roman"/>
              </a:rPr>
              <a:t>pnpId</a:t>
            </a:r>
            <a:r>
              <a:rPr lang="en-US" sz="2624" b="1" dirty="0">
                <a:solidFill>
                  <a:schemeClr val="bg1"/>
                </a:solidFill>
                <a:latin typeface="Courier New"/>
                <a:ea typeface="Calibri"/>
                <a:cs typeface="Times New Roman"/>
              </a:rPr>
              <a:t>);</a:t>
            </a:r>
            <a:endParaRPr lang="en-US" sz="2624" b="1" dirty="0">
              <a:solidFill>
                <a:schemeClr val="bg1"/>
              </a:solidFill>
              <a:latin typeface="Courier New" pitchFamily="49" charset="0"/>
              <a:cs typeface="Courier New" pitchFamily="49" charset="0"/>
            </a:endParaRPr>
          </a:p>
        </p:txBody>
      </p:sp>
      <p:sp>
        <p:nvSpPr>
          <p:cNvPr id="8" name="Rectangle 7"/>
          <p:cNvSpPr/>
          <p:nvPr/>
        </p:nvSpPr>
        <p:spPr bwMode="auto">
          <a:xfrm>
            <a:off x="3157377" y="7239487"/>
            <a:ext cx="10897602" cy="1291852"/>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endParaRPr lang="en-US" sz="1500" b="1" dirty="0">
              <a:solidFill>
                <a:srgbClr val="0000FF"/>
              </a:solidFill>
              <a:latin typeface="Courier New"/>
              <a:ea typeface="Calibri"/>
              <a:cs typeface="Times New Roman"/>
            </a:endParaRPr>
          </a:p>
          <a:p>
            <a:pPr>
              <a:spcBef>
                <a:spcPts val="562"/>
              </a:spcBef>
            </a:pPr>
            <a:r>
              <a:rPr lang="en-US" sz="2624" b="1" dirty="0">
                <a:solidFill>
                  <a:srgbClr val="0000FF"/>
                </a:solidFill>
                <a:latin typeface="Courier New"/>
                <a:ea typeface="Calibri"/>
                <a:cs typeface="Times New Roman"/>
              </a:rPr>
              <a:t>  </a:t>
            </a:r>
            <a:r>
              <a:rPr lang="en-US" sz="2624" b="1" dirty="0">
                <a:solidFill>
                  <a:srgbClr val="2B91AF"/>
                </a:solidFill>
                <a:latin typeface="Courier New"/>
                <a:ea typeface="Calibri"/>
                <a:cs typeface="Times New Roman"/>
              </a:rPr>
              <a:t>PpObjectIdArray</a:t>
            </a:r>
            <a:r>
              <a:rPr lang="en-US" sz="2624" dirty="0">
                <a:solidFill>
                  <a:schemeClr val="bg1"/>
                </a:solidFill>
                <a:latin typeface="Courier New"/>
                <a:ea typeface="Calibri"/>
                <a:cs typeface="Times New Roman"/>
              </a:rPr>
              <a:t> ids =</a:t>
            </a:r>
            <a:r>
              <a:rPr lang="en-US" sz="2624" dirty="0" err="1">
                <a:solidFill>
                  <a:schemeClr val="bg1"/>
                </a:solidFill>
                <a:latin typeface="Courier New"/>
                <a:ea typeface="Calibri"/>
                <a:cs typeface="Times New Roman"/>
              </a:rPr>
              <a:t>dlm.</a:t>
            </a:r>
            <a:r>
              <a:rPr lang="en-US" sz="2624" b="1" dirty="0" err="1">
                <a:solidFill>
                  <a:schemeClr val="bg1"/>
                </a:solidFill>
                <a:latin typeface="Courier New"/>
                <a:ea typeface="Calibri"/>
                <a:cs typeface="Times New Roman"/>
              </a:rPr>
              <a:t>FindAcPpObjectIds</a:t>
            </a:r>
            <a:r>
              <a:rPr lang="en-US" sz="2624" dirty="0">
                <a:solidFill>
                  <a:schemeClr val="bg1"/>
                </a:solidFill>
                <a:latin typeface="Courier New"/>
                <a:ea typeface="Calibri"/>
                <a:cs typeface="Times New Roman"/>
              </a:rPr>
              <a:t>(</a:t>
            </a:r>
            <a:r>
              <a:rPr lang="en-US" sz="2624" dirty="0" err="1">
                <a:solidFill>
                  <a:schemeClr val="bg1"/>
                </a:solidFill>
                <a:latin typeface="Courier New"/>
                <a:ea typeface="Calibri"/>
                <a:cs typeface="Times New Roman"/>
              </a:rPr>
              <a:t>rowId</a:t>
            </a:r>
            <a:r>
              <a:rPr lang="en-US" sz="2624" dirty="0">
                <a:solidFill>
                  <a:schemeClr val="bg1"/>
                </a:solidFill>
                <a:latin typeface="Courier New"/>
                <a:ea typeface="Calibri"/>
                <a:cs typeface="Times New Roman"/>
              </a:rPr>
              <a:t>);</a:t>
            </a:r>
            <a:endParaRPr lang="en-US" sz="2624" b="1" dirty="0">
              <a:solidFill>
                <a:schemeClr val="bg1"/>
              </a:solidFill>
              <a:latin typeface="Courier New" pitchFamily="49" charset="0"/>
              <a:cs typeface="Courier New" pitchFamily="49" charset="0"/>
            </a:endParaRPr>
          </a:p>
        </p:txBody>
      </p:sp>
    </p:spTree>
    <p:extLst>
      <p:ext uri="{BB962C8B-B14F-4D97-AF65-F5344CB8AC3E}">
        <p14:creationId xmlns:p14="http://schemas.microsoft.com/office/powerpoint/2010/main" val="2911854808"/>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Inter-object Relationships</a:t>
            </a:r>
            <a:endParaRPr lang="en-US" dirty="0"/>
          </a:p>
        </p:txBody>
      </p:sp>
      <p:sp>
        <p:nvSpPr>
          <p:cNvPr id="3" name="Content Placeholder 2"/>
          <p:cNvSpPr>
            <a:spLocks noGrp="1"/>
          </p:cNvSpPr>
          <p:nvPr>
            <p:ph idx="1"/>
          </p:nvPr>
        </p:nvSpPr>
        <p:spPr/>
        <p:txBody>
          <a:bodyPr/>
          <a:lstStyle/>
          <a:p>
            <a:pPr>
              <a:buFont typeface="Arial" pitchFamily="34" charset="0"/>
              <a:buChar char="•"/>
            </a:pPr>
            <a:r>
              <a:rPr lang="en-US" dirty="0" smtClean="0"/>
              <a:t>Non-visible relationship data</a:t>
            </a:r>
          </a:p>
          <a:p>
            <a:pPr>
              <a:buFont typeface="Arial" pitchFamily="34" charset="0"/>
              <a:buChar char="•"/>
            </a:pPr>
            <a:r>
              <a:rPr lang="en-US" dirty="0" smtClean="0"/>
              <a:t>Predefined set</a:t>
            </a:r>
          </a:p>
          <a:p>
            <a:pPr>
              <a:buFont typeface="Arial" pitchFamily="34" charset="0"/>
              <a:buChar char="•"/>
            </a:pPr>
            <a:endParaRPr lang="en-US" dirty="0" smtClean="0"/>
          </a:p>
          <a:p>
            <a:pPr>
              <a:spcBef>
                <a:spcPts val="468"/>
              </a:spcBef>
              <a:buFont typeface="Arial" pitchFamily="34" charset="0"/>
              <a:buChar char="•"/>
              <a:defRPr/>
            </a:pPr>
            <a:r>
              <a:rPr lang="en-US" dirty="0" smtClean="0"/>
              <a:t>Definition:</a:t>
            </a:r>
          </a:p>
          <a:p>
            <a:pPr lvl="1">
              <a:spcBef>
                <a:spcPts val="468"/>
              </a:spcBef>
              <a:buFont typeface="Arial" pitchFamily="34" charset="0"/>
              <a:buChar char="•"/>
              <a:defRPr/>
            </a:pPr>
            <a:r>
              <a:rPr lang="en-US" dirty="0" smtClean="0">
                <a:latin typeface="Arial" pitchFamily="34" charset="0"/>
                <a:cs typeface="Arial" pitchFamily="34" charset="0"/>
              </a:rPr>
              <a:t>Type</a:t>
            </a:r>
          </a:p>
          <a:p>
            <a:pPr lvl="1">
              <a:spcBef>
                <a:spcPts val="468"/>
              </a:spcBef>
              <a:buFont typeface="Arial" pitchFamily="34" charset="0"/>
              <a:buChar char="•"/>
              <a:defRPr/>
            </a:pPr>
            <a:r>
              <a:rPr lang="en-US" dirty="0" smtClean="0">
                <a:latin typeface="Arial" pitchFamily="34" charset="0"/>
                <a:cs typeface="Arial" pitchFamily="34" charset="0"/>
              </a:rPr>
              <a:t>Roles</a:t>
            </a:r>
          </a:p>
          <a:p>
            <a:pPr lvl="1">
              <a:spcBef>
                <a:spcPts val="468"/>
              </a:spcBef>
              <a:buFont typeface="Arial" pitchFamily="34" charset="0"/>
              <a:buChar char="•"/>
              <a:defRPr/>
            </a:pPr>
            <a:r>
              <a:rPr lang="en-US" dirty="0" smtClean="0">
                <a:latin typeface="Arial" pitchFamily="34" charset="0"/>
                <a:cs typeface="Arial" pitchFamily="34" charset="0"/>
              </a:rPr>
              <a:t>Row Id to Row Id</a:t>
            </a:r>
          </a:p>
          <a:p>
            <a:pPr>
              <a:buFont typeface="Arial" pitchFamily="34" charset="0"/>
              <a:buChar char="•"/>
            </a:pPr>
            <a:endParaRPr lang="en-US" dirty="0"/>
          </a:p>
        </p:txBody>
      </p:sp>
      <p:pic>
        <p:nvPicPr>
          <p:cNvPr id="4" name="Picture 3" descr="Drawing.jpg"/>
          <p:cNvPicPr>
            <a:picLocks noChangeAspect="1"/>
          </p:cNvPicPr>
          <p:nvPr/>
        </p:nvPicPr>
        <p:blipFill>
          <a:blip r:embed="rId3" cstate="print"/>
          <a:srcRect l="57101" t="8056" r="1975" b="51039"/>
          <a:stretch>
            <a:fillRect/>
          </a:stretch>
        </p:blipFill>
        <p:spPr>
          <a:xfrm>
            <a:off x="6272585" y="3927785"/>
            <a:ext cx="3782099" cy="2470932"/>
          </a:xfrm>
          <a:prstGeom prst="rect">
            <a:avLst/>
          </a:prstGeom>
          <a:effectLst>
            <a:softEdge rad="127000"/>
          </a:effectLst>
        </p:spPr>
      </p:pic>
      <p:sp>
        <p:nvSpPr>
          <p:cNvPr id="5" name="Oval 4"/>
          <p:cNvSpPr/>
          <p:nvPr/>
        </p:nvSpPr>
        <p:spPr bwMode="auto">
          <a:xfrm>
            <a:off x="6698171" y="4962544"/>
            <a:ext cx="1041579" cy="937710"/>
          </a:xfrm>
          <a:prstGeom prst="ellipse">
            <a:avLst/>
          </a:prstGeom>
          <a:noFill/>
          <a:ln w="38100" cap="flat" cmpd="sng" algn="ctr">
            <a:solidFill>
              <a:schemeClr val="accent2"/>
            </a:solidFill>
            <a:prstDash val="solid"/>
            <a:round/>
            <a:headEnd type="none" w="med" len="med"/>
            <a:tailEnd type="none" w="med" len="med"/>
          </a:ln>
          <a:effectLst/>
        </p:spPr>
        <p:txBody>
          <a:bodyPr vert="horz" wrap="square" lIns="85697" tIns="42849" rIns="85697" bIns="42849" numCol="1" rtlCol="0" anchor="t" anchorCtr="0" compatLnSpc="1">
            <a:prstTxWarp prst="textNoShape">
              <a:avLst/>
            </a:prstTxWarp>
          </a:bodyPr>
          <a:lstStyle/>
          <a:p>
            <a:pPr algn="ctr" defTabSz="856976" fontAlgn="base">
              <a:spcBef>
                <a:spcPct val="0"/>
              </a:spcBef>
              <a:spcAft>
                <a:spcPct val="0"/>
              </a:spcAft>
            </a:pPr>
            <a:endParaRPr lang="en-US" sz="2999">
              <a:solidFill>
                <a:srgbClr val="000000"/>
              </a:solidFill>
              <a:latin typeface="Gill Sans" charset="0"/>
              <a:ea typeface="ヒラギノ角ゴ Pro W3" charset="0"/>
              <a:cs typeface="ヒラギノ角ゴ Pro W3" charset="0"/>
              <a:sym typeface="Gill Sans" charset="0"/>
            </a:endParaRPr>
          </a:p>
        </p:txBody>
      </p:sp>
      <p:sp>
        <p:nvSpPr>
          <p:cNvPr id="6" name="Text Placeholder 1"/>
          <p:cNvSpPr txBox="1">
            <a:spLocks/>
          </p:cNvSpPr>
          <p:nvPr/>
        </p:nvSpPr>
        <p:spPr>
          <a:xfrm>
            <a:off x="10271222" y="2858058"/>
            <a:ext cx="3391982" cy="3837636"/>
          </a:xfrm>
          <a:prstGeom prst="rect">
            <a:avLst/>
          </a:prstGeom>
        </p:spPr>
        <p:txBody>
          <a:bodyPr/>
          <a:lstStyle/>
          <a:p>
            <a:pPr marL="321366" indent="-321366" defTabSz="856976">
              <a:spcBef>
                <a:spcPct val="20000"/>
              </a:spcBef>
              <a:defRPr/>
            </a:pPr>
            <a:r>
              <a:rPr lang="en-US" sz="2999" dirty="0">
                <a:latin typeface="Arial" pitchFamily="34" charset="0"/>
                <a:cs typeface="Arial" pitchFamily="34" charset="0"/>
              </a:rPr>
              <a:t>Example:</a:t>
            </a:r>
          </a:p>
          <a:p>
            <a:pPr marL="86854" indent="-267805" defTabSz="856976">
              <a:spcBef>
                <a:spcPct val="20000"/>
              </a:spcBef>
            </a:pPr>
            <a:r>
              <a:rPr lang="en-US" sz="2999" dirty="0">
                <a:latin typeface="Arial" pitchFamily="34" charset="0"/>
                <a:cs typeface="Arial" pitchFamily="34" charset="0"/>
              </a:rPr>
              <a:t>Type</a:t>
            </a:r>
          </a:p>
          <a:p>
            <a:pPr marL="86854" indent="-267805" defTabSz="856976">
              <a:spcBef>
                <a:spcPct val="20000"/>
              </a:spcBef>
              <a:buFont typeface="Arial" pitchFamily="34" charset="0"/>
              <a:buChar char="•"/>
            </a:pPr>
            <a:r>
              <a:rPr lang="en-US" sz="2624" dirty="0">
                <a:latin typeface="Arial" pitchFamily="34" charset="0"/>
                <a:cs typeface="Arial" pitchFamily="34" charset="0"/>
              </a:rPr>
              <a:t>AssetOwnership</a:t>
            </a:r>
            <a:endParaRPr lang="en-US" sz="2999" dirty="0">
              <a:latin typeface="Arial" pitchFamily="34" charset="0"/>
              <a:cs typeface="Arial" pitchFamily="34" charset="0"/>
            </a:endParaRPr>
          </a:p>
          <a:p>
            <a:pPr marL="86854" indent="-267805" defTabSz="856976">
              <a:spcBef>
                <a:spcPct val="20000"/>
              </a:spcBef>
            </a:pPr>
            <a:r>
              <a:rPr lang="en-US" sz="2999" dirty="0">
                <a:latin typeface="Arial" pitchFamily="34" charset="0"/>
                <a:cs typeface="Arial" pitchFamily="34" charset="0"/>
              </a:rPr>
              <a:t>Role 1</a:t>
            </a:r>
          </a:p>
          <a:p>
            <a:pPr marL="86854" indent="-267805" defTabSz="856976">
              <a:spcBef>
                <a:spcPct val="20000"/>
              </a:spcBef>
              <a:buFont typeface="Arial" pitchFamily="34" charset="0"/>
              <a:buChar char="•"/>
            </a:pPr>
            <a:r>
              <a:rPr lang="en-US" sz="2624" dirty="0">
                <a:latin typeface="Arial" pitchFamily="34" charset="0"/>
                <a:cs typeface="Arial" pitchFamily="34" charset="0"/>
              </a:rPr>
              <a:t>Owner	(tank)</a:t>
            </a:r>
          </a:p>
          <a:p>
            <a:pPr marL="86854" indent="-267805" defTabSz="856976">
              <a:spcBef>
                <a:spcPct val="20000"/>
              </a:spcBef>
            </a:pPr>
            <a:r>
              <a:rPr lang="en-US" sz="2999" dirty="0">
                <a:latin typeface="Arial" pitchFamily="34" charset="0"/>
                <a:cs typeface="Arial" pitchFamily="34" charset="0"/>
              </a:rPr>
              <a:t>Role 2</a:t>
            </a:r>
          </a:p>
          <a:p>
            <a:pPr marL="86854" indent="-267805" defTabSz="856976">
              <a:spcBef>
                <a:spcPct val="20000"/>
              </a:spcBef>
              <a:buFont typeface="Arial" pitchFamily="34" charset="0"/>
              <a:buChar char="•"/>
            </a:pPr>
            <a:r>
              <a:rPr lang="en-US" sz="2624" dirty="0">
                <a:latin typeface="Arial" pitchFamily="34" charset="0"/>
                <a:cs typeface="Arial" pitchFamily="34" charset="0"/>
              </a:rPr>
              <a:t>Owned	(nozzle)</a:t>
            </a:r>
          </a:p>
        </p:txBody>
      </p:sp>
      <p:sp>
        <p:nvSpPr>
          <p:cNvPr id="7" name="Text Placeholder 1"/>
          <p:cNvSpPr txBox="1">
            <a:spLocks/>
          </p:cNvSpPr>
          <p:nvPr/>
        </p:nvSpPr>
        <p:spPr>
          <a:xfrm>
            <a:off x="2986968" y="5000485"/>
            <a:ext cx="3565606" cy="2500221"/>
          </a:xfrm>
          <a:prstGeom prst="rect">
            <a:avLst/>
          </a:prstGeom>
        </p:spPr>
        <p:txBody>
          <a:bodyPr/>
          <a:lstStyle/>
          <a:p>
            <a:pPr marL="266303" indent="-266303" defTabSz="856976" fontAlgn="base">
              <a:spcBef>
                <a:spcPts val="468"/>
              </a:spcBef>
              <a:spcAft>
                <a:spcPct val="0"/>
              </a:spcAft>
              <a:buClr>
                <a:srgbClr val="FFFFFF"/>
              </a:buClr>
              <a:buSzPct val="80000"/>
              <a:buFont typeface="Wingdings" pitchFamily="2" charset="2"/>
              <a:buChar char="§"/>
              <a:defRPr/>
            </a:pPr>
            <a:endParaRPr lang="en-US" sz="2999" kern="0" dirty="0">
              <a:solidFill>
                <a:srgbClr val="FFFFFF"/>
              </a:solidFill>
              <a:sym typeface="Arial" pitchFamily="34" charset="0"/>
            </a:endParaRPr>
          </a:p>
        </p:txBody>
      </p:sp>
      <p:sp>
        <p:nvSpPr>
          <p:cNvPr id="8" name="Rectangle 7"/>
          <p:cNvSpPr/>
          <p:nvPr/>
        </p:nvSpPr>
        <p:spPr bwMode="auto">
          <a:xfrm>
            <a:off x="3190603" y="6712940"/>
            <a:ext cx="10568119" cy="1712456"/>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endParaRPr lang="en-US" sz="1500" b="1" dirty="0">
              <a:solidFill>
                <a:srgbClr val="0000FF"/>
              </a:solidFill>
              <a:latin typeface="Courier New"/>
              <a:ea typeface="Calibri"/>
              <a:cs typeface="Times New Roman"/>
            </a:endParaRPr>
          </a:p>
          <a:p>
            <a:pPr>
              <a:spcBef>
                <a:spcPts val="1125"/>
              </a:spcBef>
            </a:pPr>
            <a:r>
              <a:rPr lang="en-US" sz="2624" dirty="0">
                <a:solidFill>
                  <a:schemeClr val="bg1"/>
                </a:solidFill>
                <a:latin typeface="Courier New"/>
                <a:ea typeface="Calibri"/>
                <a:cs typeface="Times New Roman"/>
              </a:rPr>
              <a:t>  </a:t>
            </a:r>
            <a:r>
              <a:rPr lang="en-US" sz="2624" dirty="0" err="1">
                <a:solidFill>
                  <a:schemeClr val="bg1"/>
                </a:solidFill>
                <a:latin typeface="Courier New"/>
                <a:ea typeface="Calibri"/>
                <a:cs typeface="Times New Roman"/>
              </a:rPr>
              <a:t>dlm.</a:t>
            </a:r>
            <a:r>
              <a:rPr lang="en-US" sz="2624" b="1" dirty="0" err="1">
                <a:solidFill>
                  <a:schemeClr val="bg1"/>
                </a:solidFill>
                <a:latin typeface="Courier New"/>
                <a:ea typeface="Calibri"/>
                <a:cs typeface="Times New Roman"/>
              </a:rPr>
              <a:t>Relate</a:t>
            </a:r>
            <a:r>
              <a:rPr lang="en-US" sz="2624" dirty="0">
                <a:solidFill>
                  <a:schemeClr val="bg1"/>
                </a:solidFill>
                <a:latin typeface="Courier New"/>
                <a:ea typeface="Calibri"/>
                <a:cs typeface="Times New Roman"/>
              </a:rPr>
              <a:t>(</a:t>
            </a:r>
            <a:r>
              <a:rPr lang="en-US" sz="2624" dirty="0">
                <a:solidFill>
                  <a:srgbClr val="A31515"/>
                </a:solidFill>
                <a:latin typeface="Courier New"/>
                <a:ea typeface="Calibri"/>
                <a:cs typeface="Times New Roman"/>
              </a:rPr>
              <a:t>"AssetOwnership"</a:t>
            </a:r>
            <a:r>
              <a:rPr lang="en-US" sz="2624" dirty="0">
                <a:solidFill>
                  <a:schemeClr val="bg1"/>
                </a:solidFill>
                <a:latin typeface="Courier New"/>
                <a:ea typeface="Calibri"/>
                <a:cs typeface="Times New Roman"/>
              </a:rPr>
              <a:t>,</a:t>
            </a:r>
            <a:r>
              <a:rPr lang="en-US" sz="2624" dirty="0">
                <a:latin typeface="Courier New"/>
                <a:ea typeface="Calibri"/>
                <a:cs typeface="Times New Roman"/>
              </a:rPr>
              <a:t> </a:t>
            </a:r>
            <a:r>
              <a:rPr lang="en-US" sz="2624" dirty="0">
                <a:solidFill>
                  <a:srgbClr val="A31515"/>
                </a:solidFill>
                <a:latin typeface="Courier New"/>
                <a:ea typeface="Calibri"/>
                <a:cs typeface="Times New Roman"/>
              </a:rPr>
              <a:t>"Owner"</a:t>
            </a:r>
            <a:r>
              <a:rPr lang="en-US" sz="2624" dirty="0">
                <a:solidFill>
                  <a:schemeClr val="bg1"/>
                </a:solidFill>
                <a:latin typeface="Courier New"/>
                <a:ea typeface="Calibri"/>
                <a:cs typeface="Times New Roman"/>
              </a:rPr>
              <a:t>, entId1,</a:t>
            </a:r>
            <a:br>
              <a:rPr lang="en-US" sz="2624" dirty="0">
                <a:solidFill>
                  <a:schemeClr val="bg1"/>
                </a:solidFill>
                <a:latin typeface="Courier New"/>
                <a:ea typeface="Calibri"/>
                <a:cs typeface="Times New Roman"/>
              </a:rPr>
            </a:br>
            <a:r>
              <a:rPr lang="en-US" sz="2624" dirty="0">
                <a:solidFill>
                  <a:schemeClr val="bg1"/>
                </a:solidFill>
                <a:latin typeface="Courier New"/>
                <a:ea typeface="Calibri"/>
                <a:cs typeface="Times New Roman"/>
              </a:rPr>
              <a:t>                               </a:t>
            </a:r>
            <a:r>
              <a:rPr lang="en-US" sz="2624" dirty="0">
                <a:solidFill>
                  <a:srgbClr val="A31515"/>
                </a:solidFill>
                <a:latin typeface="Courier New"/>
                <a:ea typeface="Calibri"/>
                <a:cs typeface="Times New Roman"/>
              </a:rPr>
              <a:t>"Owned"</a:t>
            </a:r>
            <a:r>
              <a:rPr lang="en-US" sz="2624" dirty="0">
                <a:solidFill>
                  <a:schemeClr val="bg1"/>
                </a:solidFill>
                <a:latin typeface="Courier New"/>
                <a:ea typeface="Calibri"/>
                <a:cs typeface="Times New Roman"/>
              </a:rPr>
              <a:t>, entId2);</a:t>
            </a:r>
          </a:p>
          <a:p>
            <a:pPr>
              <a:spcBef>
                <a:spcPts val="1125"/>
              </a:spcBef>
            </a:pPr>
            <a:endParaRPr lang="en-US" sz="2624" b="1" dirty="0">
              <a:solidFill>
                <a:schemeClr val="bg1"/>
              </a:solidFill>
              <a:latin typeface="Courier New" pitchFamily="49" charset="0"/>
              <a:cs typeface="Courier New" pitchFamily="49" charset="0"/>
            </a:endParaRPr>
          </a:p>
        </p:txBody>
      </p:sp>
    </p:spTree>
    <p:extLst>
      <p:ext uri="{BB962C8B-B14F-4D97-AF65-F5344CB8AC3E}">
        <p14:creationId xmlns:p14="http://schemas.microsoft.com/office/powerpoint/2010/main" val="2727795965"/>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Predefined Relationships</a:t>
            </a:r>
            <a:endParaRPr lang="en-US" dirty="0"/>
          </a:p>
        </p:txBody>
      </p:sp>
      <p:sp>
        <p:nvSpPr>
          <p:cNvPr id="4" name="Text Placeholder 1"/>
          <p:cNvSpPr txBox="1">
            <a:spLocks/>
          </p:cNvSpPr>
          <p:nvPr/>
        </p:nvSpPr>
        <p:spPr>
          <a:xfrm>
            <a:off x="3415453" y="1643294"/>
            <a:ext cx="4515317" cy="6478745"/>
          </a:xfrm>
          <a:prstGeom prst="rect">
            <a:avLst/>
          </a:prstGeom>
        </p:spPr>
        <p:txBody>
          <a:bodyPr/>
          <a:lstStyle/>
          <a:p>
            <a:pPr marL="266303" indent="-266303" defTabSz="856976" fontAlgn="base">
              <a:spcBef>
                <a:spcPts val="562"/>
              </a:spcBef>
              <a:spcAft>
                <a:spcPct val="0"/>
              </a:spcAft>
              <a:buClr>
                <a:srgbClr val="FFFFFF"/>
              </a:buClr>
              <a:buSzPct val="80000"/>
              <a:defRPr/>
            </a:pPr>
            <a:r>
              <a:rPr lang="en-US" sz="2999" kern="0" dirty="0">
                <a:sym typeface="Arial" pitchFamily="34" charset="0"/>
              </a:rPr>
              <a:t>Relationships</a:t>
            </a: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LineInlineAsset</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LineStartAsset</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LineEndAsset</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LineFlowArrow</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AnnotationRelationship</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a:sym typeface="Arial" pitchFamily="34" charset="0"/>
              </a:rPr>
              <a:t>AssetOwnership</a:t>
            </a: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SegmentBreak</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LineOffPageConnector</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LineNozzle</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PipeLineGroupRelationship</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SignalLineGroupRelationship</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ConnectorsRelationship</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r>
              <a:rPr lang="en-US" sz="1874" kern="0" dirty="0" err="1">
                <a:sym typeface="Arial" pitchFamily="34" charset="0"/>
              </a:rPr>
              <a:t>AssetNonEngineeringRelationship</a:t>
            </a:r>
            <a:endParaRPr lang="en-US" sz="1874" kern="0" dirty="0">
              <a:sym typeface="Arial" pitchFamily="34" charset="0"/>
            </a:endParaRPr>
          </a:p>
          <a:p>
            <a:pPr marL="266303" indent="-266303" defTabSz="856976" fontAlgn="base">
              <a:spcBef>
                <a:spcPts val="562"/>
              </a:spcBef>
              <a:spcAft>
                <a:spcPct val="0"/>
              </a:spcAft>
              <a:buClr>
                <a:srgbClr val="FFFFFF"/>
              </a:buClr>
              <a:buSzPct val="80000"/>
              <a:buFont typeface="Arial" pitchFamily="34" charset="0"/>
              <a:buChar char="•"/>
              <a:defRPr/>
            </a:pPr>
            <a:endParaRPr lang="en-US" sz="2624" kern="0" dirty="0">
              <a:sym typeface="Arial" pitchFamily="34" charset="0"/>
            </a:endParaRPr>
          </a:p>
        </p:txBody>
      </p:sp>
      <p:sp>
        <p:nvSpPr>
          <p:cNvPr id="5" name="Text Placeholder 1"/>
          <p:cNvSpPr txBox="1">
            <a:spLocks/>
          </p:cNvSpPr>
          <p:nvPr/>
        </p:nvSpPr>
        <p:spPr>
          <a:xfrm>
            <a:off x="8255426" y="1653144"/>
            <a:ext cx="5081524" cy="6478745"/>
          </a:xfrm>
          <a:prstGeom prst="rect">
            <a:avLst/>
          </a:prstGeom>
        </p:spPr>
        <p:txBody>
          <a:bodyPr/>
          <a:lstStyle/>
          <a:p>
            <a:pPr marL="321366" indent="-321366" defTabSz="856976">
              <a:spcBef>
                <a:spcPts val="562"/>
              </a:spcBef>
              <a:defRPr/>
            </a:pPr>
            <a:r>
              <a:rPr lang="en-US" sz="2999" dirty="0">
                <a:latin typeface="Arial" pitchFamily="34" charset="0"/>
                <a:cs typeface="Arial" pitchFamily="34" charset="0"/>
              </a:rPr>
              <a:t>Roles</a:t>
            </a:r>
          </a:p>
          <a:p>
            <a:pPr marL="321366" indent="-321366" defTabSz="856976">
              <a:spcBef>
                <a:spcPts val="562"/>
              </a:spcBef>
              <a:buFont typeface="Arial" pitchFamily="34" charset="0"/>
              <a:buChar char="•"/>
              <a:defRPr/>
            </a:pPr>
            <a:r>
              <a:rPr lang="en-US" sz="1874" dirty="0">
                <a:cs typeface="Arial" pitchFamily="34" charset="0"/>
              </a:rPr>
              <a:t>Line</a:t>
            </a:r>
          </a:p>
          <a:p>
            <a:pPr marL="321366" indent="-321366" defTabSz="856976">
              <a:spcBef>
                <a:spcPts val="562"/>
              </a:spcBef>
              <a:buFont typeface="Arial" pitchFamily="34" charset="0"/>
              <a:buChar char="•"/>
              <a:defRPr/>
            </a:pPr>
            <a:r>
              <a:rPr lang="en-US" sz="1874" dirty="0">
                <a:cs typeface="Arial" pitchFamily="34" charset="0"/>
              </a:rPr>
              <a:t>Asset</a:t>
            </a:r>
          </a:p>
          <a:p>
            <a:pPr marL="321366" indent="-321366" defTabSz="856976">
              <a:spcBef>
                <a:spcPts val="562"/>
              </a:spcBef>
              <a:buFont typeface="Arial" pitchFamily="34" charset="0"/>
              <a:buChar char="•"/>
              <a:defRPr/>
            </a:pPr>
            <a:r>
              <a:rPr lang="en-US" sz="1874" dirty="0">
                <a:cs typeface="Arial" pitchFamily="34" charset="0"/>
              </a:rPr>
              <a:t>Arrow</a:t>
            </a:r>
          </a:p>
          <a:p>
            <a:pPr marL="321366" indent="-321366" defTabSz="856976">
              <a:spcBef>
                <a:spcPts val="562"/>
              </a:spcBef>
              <a:buFont typeface="Arial" pitchFamily="34" charset="0"/>
              <a:buChar char="•"/>
              <a:defRPr/>
            </a:pPr>
            <a:r>
              <a:rPr lang="en-US" sz="1874" dirty="0">
                <a:cs typeface="Arial" pitchFamily="34" charset="0"/>
              </a:rPr>
              <a:t>Annotated</a:t>
            </a:r>
          </a:p>
          <a:p>
            <a:pPr marL="321366" indent="-321366" defTabSz="856976">
              <a:spcBef>
                <a:spcPts val="562"/>
              </a:spcBef>
              <a:buFont typeface="Arial" pitchFamily="34" charset="0"/>
              <a:buChar char="•"/>
              <a:defRPr/>
            </a:pPr>
            <a:r>
              <a:rPr lang="en-US" sz="1874" dirty="0">
                <a:cs typeface="Arial" pitchFamily="34" charset="0"/>
              </a:rPr>
              <a:t>Annotation</a:t>
            </a:r>
          </a:p>
          <a:p>
            <a:pPr marL="321366" indent="-321366" defTabSz="856976">
              <a:spcBef>
                <a:spcPts val="562"/>
              </a:spcBef>
              <a:buFont typeface="Arial" pitchFamily="34" charset="0"/>
              <a:buChar char="•"/>
              <a:defRPr/>
            </a:pPr>
            <a:r>
              <a:rPr lang="en-US" sz="1874" dirty="0">
                <a:cs typeface="Arial" pitchFamily="34" charset="0"/>
              </a:rPr>
              <a:t>Owner</a:t>
            </a:r>
          </a:p>
          <a:p>
            <a:pPr marL="321366" indent="-321366" defTabSz="856976">
              <a:spcBef>
                <a:spcPts val="562"/>
              </a:spcBef>
              <a:buFont typeface="Arial" pitchFamily="34" charset="0"/>
              <a:buChar char="•"/>
              <a:defRPr/>
            </a:pPr>
            <a:r>
              <a:rPr lang="en-US" sz="1874" dirty="0">
                <a:cs typeface="Arial" pitchFamily="34" charset="0"/>
              </a:rPr>
              <a:t>Owned</a:t>
            </a:r>
          </a:p>
          <a:p>
            <a:pPr marL="321366" indent="-321366" defTabSz="856976">
              <a:spcBef>
                <a:spcPts val="562"/>
              </a:spcBef>
              <a:buFont typeface="Arial" pitchFamily="34" charset="0"/>
              <a:buChar char="•"/>
              <a:defRPr/>
            </a:pPr>
            <a:r>
              <a:rPr lang="en-US" sz="1874" dirty="0">
                <a:cs typeface="Arial" pitchFamily="34" charset="0"/>
              </a:rPr>
              <a:t>Break</a:t>
            </a:r>
          </a:p>
          <a:p>
            <a:pPr marL="321366" indent="-321366" defTabSz="856976">
              <a:spcBef>
                <a:spcPts val="562"/>
              </a:spcBef>
              <a:buFont typeface="Arial" pitchFamily="34" charset="0"/>
              <a:buChar char="•"/>
              <a:defRPr/>
            </a:pPr>
            <a:r>
              <a:rPr lang="en-US" sz="1874" dirty="0">
                <a:cs typeface="Arial" pitchFamily="34" charset="0"/>
              </a:rPr>
              <a:t>OffPageConnector</a:t>
            </a:r>
          </a:p>
          <a:p>
            <a:pPr marL="321366" indent="-321366" defTabSz="856976">
              <a:spcBef>
                <a:spcPts val="562"/>
              </a:spcBef>
              <a:buFont typeface="Arial" pitchFamily="34" charset="0"/>
              <a:buChar char="•"/>
              <a:defRPr/>
            </a:pPr>
            <a:r>
              <a:rPr lang="en-US" sz="1874" dirty="0">
                <a:cs typeface="Arial" pitchFamily="34" charset="0"/>
              </a:rPr>
              <a:t>Nozzle</a:t>
            </a:r>
          </a:p>
          <a:p>
            <a:pPr marL="321366" indent="-321366" defTabSz="856976">
              <a:spcBef>
                <a:spcPts val="562"/>
              </a:spcBef>
              <a:buFont typeface="Arial" pitchFamily="34" charset="0"/>
              <a:buChar char="•"/>
              <a:defRPr/>
            </a:pPr>
            <a:r>
              <a:rPr lang="en-US" sz="1874" dirty="0">
                <a:cs typeface="Arial" pitchFamily="34" charset="0"/>
              </a:rPr>
              <a:t>PipeLineGroup</a:t>
            </a:r>
          </a:p>
          <a:p>
            <a:pPr marL="321366" indent="-321366" defTabSz="856976">
              <a:spcBef>
                <a:spcPts val="562"/>
              </a:spcBef>
              <a:buFont typeface="Arial" pitchFamily="34" charset="0"/>
              <a:buChar char="•"/>
              <a:defRPr/>
            </a:pPr>
            <a:r>
              <a:rPr lang="en-US" sz="1874" dirty="0">
                <a:cs typeface="Arial" pitchFamily="34" charset="0"/>
              </a:rPr>
              <a:t>SignalLineGroup</a:t>
            </a:r>
          </a:p>
          <a:p>
            <a:pPr marL="321366" indent="-321366" defTabSz="856976">
              <a:spcBef>
                <a:spcPts val="562"/>
              </a:spcBef>
              <a:buFont typeface="Arial" pitchFamily="34" charset="0"/>
              <a:buChar char="•"/>
              <a:defRPr/>
            </a:pPr>
            <a:r>
              <a:rPr lang="en-US" sz="1874" dirty="0">
                <a:cs typeface="Arial" pitchFamily="34" charset="0"/>
              </a:rPr>
              <a:t>PipeLine</a:t>
            </a:r>
          </a:p>
          <a:p>
            <a:pPr marL="321366" indent="-321366" defTabSz="856976">
              <a:spcBef>
                <a:spcPts val="562"/>
              </a:spcBef>
              <a:buFont typeface="Arial" pitchFamily="34" charset="0"/>
              <a:buChar char="•"/>
              <a:defRPr/>
            </a:pPr>
            <a:r>
              <a:rPr lang="en-US" sz="1874" dirty="0">
                <a:cs typeface="Arial" pitchFamily="34" charset="0"/>
              </a:rPr>
              <a:t>SignalLine</a:t>
            </a:r>
          </a:p>
          <a:p>
            <a:pPr marL="321366" indent="-321366" defTabSz="856976">
              <a:spcBef>
                <a:spcPts val="562"/>
              </a:spcBef>
              <a:buFont typeface="Arial" pitchFamily="34" charset="0"/>
              <a:buChar char="•"/>
              <a:defRPr/>
            </a:pPr>
            <a:r>
              <a:rPr lang="en-US" sz="1874" dirty="0">
                <a:cs typeface="Arial" pitchFamily="34" charset="0"/>
              </a:rPr>
              <a:t>Connector1</a:t>
            </a:r>
          </a:p>
          <a:p>
            <a:pPr marL="321366" indent="-321366" defTabSz="856976">
              <a:spcBef>
                <a:spcPts val="562"/>
              </a:spcBef>
              <a:buFont typeface="Arial" pitchFamily="34" charset="0"/>
              <a:buChar char="•"/>
              <a:defRPr/>
            </a:pPr>
            <a:r>
              <a:rPr lang="en-US" sz="1874" dirty="0">
                <a:cs typeface="Arial" pitchFamily="34" charset="0"/>
              </a:rPr>
              <a:t>Connector2</a:t>
            </a:r>
          </a:p>
          <a:p>
            <a:pPr marL="321366" indent="-321366" defTabSz="856976">
              <a:spcBef>
                <a:spcPts val="562"/>
              </a:spcBef>
              <a:buFont typeface="Arial" pitchFamily="34" charset="0"/>
              <a:buChar char="•"/>
              <a:defRPr/>
            </a:pPr>
            <a:r>
              <a:rPr lang="en-US" sz="1874" dirty="0">
                <a:cs typeface="Arial" pitchFamily="34" charset="0"/>
              </a:rPr>
              <a:t>NonEngineering</a:t>
            </a:r>
          </a:p>
        </p:txBody>
      </p:sp>
    </p:spTree>
    <p:extLst>
      <p:ext uri="{BB962C8B-B14F-4D97-AF65-F5344CB8AC3E}">
        <p14:creationId xmlns:p14="http://schemas.microsoft.com/office/powerpoint/2010/main" val="1927855254"/>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Data structure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72" y="3052803"/>
            <a:ext cx="2150834" cy="2159301"/>
          </a:xfrm>
          <a:prstGeom prst="rect">
            <a:avLst/>
          </a:prstGeom>
        </p:spPr>
      </p:pic>
      <p:sp>
        <p:nvSpPr>
          <p:cNvPr id="10" name="TextBox 9"/>
          <p:cNvSpPr txBox="1"/>
          <p:nvPr/>
        </p:nvSpPr>
        <p:spPr>
          <a:xfrm>
            <a:off x="363614" y="5077664"/>
            <a:ext cx="4972900" cy="1952714"/>
          </a:xfrm>
          <a:prstGeom prst="rect">
            <a:avLst/>
          </a:prstGeom>
          <a:noFill/>
        </p:spPr>
        <p:txBody>
          <a:bodyPr wrap="none" rtlCol="0">
            <a:spAutoFit/>
          </a:bodyPr>
          <a:lstStyle/>
          <a:p>
            <a:r>
              <a:rPr lang="en-US" sz="5689" b="1" dirty="0"/>
              <a:t>AutoCAD APIs</a:t>
            </a:r>
          </a:p>
          <a:p>
            <a:r>
              <a:rPr lang="en-US" dirty="0"/>
              <a:t>Transaction</a:t>
            </a:r>
          </a:p>
          <a:p>
            <a:r>
              <a:rPr lang="en-US" dirty="0" err="1"/>
              <a:t>ObjectId</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793" y="3044334"/>
            <a:ext cx="2167769" cy="2167769"/>
          </a:xfrm>
          <a:prstGeom prst="rect">
            <a:avLst/>
          </a:prstGeom>
        </p:spPr>
      </p:pic>
      <p:sp>
        <p:nvSpPr>
          <p:cNvPr id="11" name="TextBox 10"/>
          <p:cNvSpPr txBox="1"/>
          <p:nvPr/>
        </p:nvSpPr>
        <p:spPr>
          <a:xfrm>
            <a:off x="6136275" y="5077665"/>
            <a:ext cx="3629520" cy="2418675"/>
          </a:xfrm>
          <a:prstGeom prst="rect">
            <a:avLst/>
          </a:prstGeom>
          <a:noFill/>
        </p:spPr>
        <p:txBody>
          <a:bodyPr wrap="none" rtlCol="0">
            <a:spAutoFit/>
          </a:bodyPr>
          <a:lstStyle/>
          <a:p>
            <a:pPr defTabSz="857028">
              <a:spcBef>
                <a:spcPts val="468"/>
              </a:spcBef>
              <a:buClr>
                <a:srgbClr val="FFFFFF"/>
              </a:buClr>
              <a:buSzPct val="80000"/>
              <a:defRPr/>
            </a:pPr>
            <a:r>
              <a:rPr lang="en-US" sz="4267" b="1" dirty="0">
                <a:cs typeface="Arial" pitchFamily="34" charset="0"/>
              </a:rPr>
              <a:t>Plant 3D APIs</a:t>
            </a:r>
          </a:p>
          <a:p>
            <a:pPr defTabSz="857028">
              <a:spcBef>
                <a:spcPts val="468"/>
              </a:spcBef>
              <a:buClr>
                <a:srgbClr val="FFFFFF"/>
              </a:buClr>
              <a:buSzPct val="80000"/>
              <a:defRPr/>
            </a:pPr>
            <a:r>
              <a:rPr lang="en-US" dirty="0" err="1">
                <a:cs typeface="Arial" pitchFamily="34" charset="0"/>
              </a:rPr>
              <a:t>ObjectId</a:t>
            </a:r>
            <a:endParaRPr lang="en-US" dirty="0">
              <a:cs typeface="Arial" pitchFamily="34" charset="0"/>
              <a:sym typeface="Arial" pitchFamily="34" charset="0"/>
            </a:endParaRPr>
          </a:p>
          <a:p>
            <a:pPr defTabSz="857028">
              <a:spcBef>
                <a:spcPts val="468"/>
              </a:spcBef>
              <a:buClr>
                <a:srgbClr val="FFFFFF"/>
              </a:buClr>
              <a:buSzPct val="80000"/>
              <a:defRPr/>
            </a:pPr>
            <a:r>
              <a:rPr lang="en-US" dirty="0" err="1">
                <a:cs typeface="Arial" pitchFamily="34" charset="0"/>
              </a:rPr>
              <a:t>PpObjectId</a:t>
            </a:r>
            <a:endParaRPr lang="en-US" dirty="0">
              <a:cs typeface="Arial" pitchFamily="34" charset="0"/>
            </a:endParaRPr>
          </a:p>
          <a:p>
            <a:pPr defTabSz="857028">
              <a:spcBef>
                <a:spcPts val="468"/>
              </a:spcBef>
              <a:buClr>
                <a:srgbClr val="FFFFFF"/>
              </a:buClr>
              <a:buSzPct val="80000"/>
              <a:defRPr/>
            </a:pPr>
            <a:r>
              <a:rPr lang="en-US" dirty="0" err="1">
                <a:cs typeface="Arial" pitchFamily="34" charset="0"/>
              </a:rPr>
              <a:t>RowId</a:t>
            </a:r>
            <a:endParaRPr lang="en-US" dirty="0">
              <a:cs typeface="Arial" pitchFamily="34" charset="0"/>
              <a:sym typeface="Arial" pitchFamily="34" charset="0"/>
            </a:endParaRPr>
          </a:p>
        </p:txBody>
      </p:sp>
      <p:pic>
        <p:nvPicPr>
          <p:cNvPr id="15" name="Picture 4"/>
          <p:cNvPicPr>
            <a:picLocks noChangeAspect="1" noChangeArrowheads="1"/>
          </p:cNvPicPr>
          <p:nvPr/>
        </p:nvPicPr>
        <p:blipFill>
          <a:blip r:embed="rId5" cstate="print"/>
          <a:stretch>
            <a:fillRect/>
          </a:stretch>
        </p:blipFill>
        <p:spPr bwMode="auto">
          <a:xfrm>
            <a:off x="12205327" y="3823570"/>
            <a:ext cx="2438400" cy="1388533"/>
          </a:xfrm>
          <a:prstGeom prst="rect">
            <a:avLst/>
          </a:prstGeom>
          <a:noFill/>
          <a:ln w="9525">
            <a:noFill/>
            <a:miter lim="800000"/>
            <a:headEnd/>
            <a:tailEnd/>
          </a:ln>
          <a:effectLst/>
        </p:spPr>
      </p:pic>
      <p:sp>
        <p:nvSpPr>
          <p:cNvPr id="16" name="TextBox 15"/>
          <p:cNvSpPr txBox="1"/>
          <p:nvPr/>
        </p:nvSpPr>
        <p:spPr>
          <a:xfrm>
            <a:off x="12057809" y="5077664"/>
            <a:ext cx="3558988" cy="1733936"/>
          </a:xfrm>
          <a:prstGeom prst="rect">
            <a:avLst/>
          </a:prstGeom>
          <a:noFill/>
        </p:spPr>
        <p:txBody>
          <a:bodyPr wrap="none" rtlCol="0">
            <a:spAutoFit/>
          </a:bodyPr>
          <a:lstStyle/>
          <a:p>
            <a:r>
              <a:rPr lang="en-US" sz="3556" b="1" kern="0" dirty="0" err="1">
                <a:sym typeface="Arial" pitchFamily="34" charset="0"/>
              </a:rPr>
              <a:t>PnPDataObjects</a:t>
            </a:r>
            <a:endParaRPr lang="en-US" sz="3556" b="1" kern="0" dirty="0">
              <a:sym typeface="Arial" pitchFamily="34" charset="0"/>
            </a:endParaRPr>
          </a:p>
          <a:p>
            <a:r>
              <a:rPr lang="en-US" sz="3556" dirty="0">
                <a:cs typeface="Arial" pitchFamily="34" charset="0"/>
              </a:rPr>
              <a:t>Row Id</a:t>
            </a:r>
          </a:p>
          <a:p>
            <a:r>
              <a:rPr lang="en-US" sz="3556" dirty="0">
                <a:cs typeface="Arial" pitchFamily="34" charset="0"/>
              </a:rPr>
              <a:t>Independent</a:t>
            </a:r>
          </a:p>
        </p:txBody>
      </p:sp>
      <p:sp>
        <p:nvSpPr>
          <p:cNvPr id="26" name="Curved Down Arrow 25"/>
          <p:cNvSpPr/>
          <p:nvPr/>
        </p:nvSpPr>
        <p:spPr>
          <a:xfrm>
            <a:off x="2111917" y="1869607"/>
            <a:ext cx="4712836" cy="848156"/>
          </a:xfrm>
          <a:prstGeom prst="curved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5689">
              <a:solidFill>
                <a:schemeClr val="tx1"/>
              </a:solidFill>
            </a:endParaRPr>
          </a:p>
        </p:txBody>
      </p:sp>
      <p:sp>
        <p:nvSpPr>
          <p:cNvPr id="27" name="Curved Down Arrow 26"/>
          <p:cNvSpPr/>
          <p:nvPr/>
        </p:nvSpPr>
        <p:spPr>
          <a:xfrm>
            <a:off x="8189505" y="1869607"/>
            <a:ext cx="4712836" cy="848156"/>
          </a:xfrm>
          <a:prstGeom prst="curved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5689">
              <a:solidFill>
                <a:schemeClr val="tx1"/>
              </a:solidFill>
            </a:endParaRPr>
          </a:p>
        </p:txBody>
      </p:sp>
      <p:sp>
        <p:nvSpPr>
          <p:cNvPr id="28" name="Curved Down Arrow 27"/>
          <p:cNvSpPr/>
          <p:nvPr/>
        </p:nvSpPr>
        <p:spPr>
          <a:xfrm rot="10800000">
            <a:off x="2111919" y="7759680"/>
            <a:ext cx="4712836" cy="848156"/>
          </a:xfrm>
          <a:prstGeom prst="curved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5689">
              <a:solidFill>
                <a:schemeClr val="tx1"/>
              </a:solidFill>
            </a:endParaRPr>
          </a:p>
        </p:txBody>
      </p:sp>
      <p:sp>
        <p:nvSpPr>
          <p:cNvPr id="29" name="Curved Down Arrow 28"/>
          <p:cNvSpPr/>
          <p:nvPr/>
        </p:nvSpPr>
        <p:spPr>
          <a:xfrm rot="10800000">
            <a:off x="8189507" y="7759680"/>
            <a:ext cx="4712836" cy="848156"/>
          </a:xfrm>
          <a:prstGeom prst="curved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5689">
              <a:solidFill>
                <a:schemeClr val="tx1"/>
              </a:solidFill>
            </a:endParaRPr>
          </a:p>
        </p:txBody>
      </p:sp>
    </p:spTree>
    <p:extLst>
      <p:ext uri="{BB962C8B-B14F-4D97-AF65-F5344CB8AC3E}">
        <p14:creationId xmlns:p14="http://schemas.microsoft.com/office/powerpoint/2010/main" val="122532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1000"/>
                            </p:stCondLst>
                            <p:childTnLst>
                              <p:par>
                                <p:cTn id="40" presetID="22" presetClass="entr" presetSubtype="2"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right)">
                                      <p:cBhvr>
                                        <p:cTn id="42" dur="500"/>
                                        <p:tgtEl>
                                          <p:spTgt spid="29"/>
                                        </p:tgtEl>
                                      </p:cBhvr>
                                    </p:animEffect>
                                  </p:childTnLst>
                                </p:cTn>
                              </p:par>
                            </p:childTnLst>
                          </p:cTn>
                        </p:par>
                        <p:par>
                          <p:cTn id="43" fill="hold">
                            <p:stCondLst>
                              <p:cond delay="1500"/>
                            </p:stCondLst>
                            <p:childTnLst>
                              <p:par>
                                <p:cTn id="44" presetID="22" presetClass="entr" presetSubtype="2"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right)">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P spid="26" grpId="0" animBg="1"/>
      <p:bldP spid="27" grpId="0" animBg="1"/>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sz="quarter" idx="10"/>
          </p:nvPr>
        </p:nvSpPr>
        <p:spPr>
          <a:xfrm>
            <a:off x="8341251" y="2001087"/>
            <a:ext cx="4500883" cy="6281598"/>
          </a:xfrm>
        </p:spPr>
        <p:txBody>
          <a:bodyPr/>
          <a:lstStyle/>
          <a:p>
            <a:pPr lvl="0">
              <a:buNone/>
            </a:pPr>
            <a:r>
              <a:rPr lang="en-US" b="1" kern="1200" dirty="0" err="1" smtClean="0">
                <a:latin typeface="Arial" pitchFamily="34" charset="0"/>
                <a:cs typeface="Arial" pitchFamily="34" charset="0"/>
              </a:rPr>
              <a:t>PnPDataObjects</a:t>
            </a:r>
            <a:endParaRPr lang="en-US" b="1" kern="1200" dirty="0" smtClean="0">
              <a:latin typeface="Arial" pitchFamily="34" charset="0"/>
              <a:cs typeface="Arial" pitchFamily="34" charset="0"/>
            </a:endParaRPr>
          </a:p>
          <a:p>
            <a:pPr>
              <a:spcBef>
                <a:spcPts val="2249"/>
              </a:spcBef>
              <a:buNone/>
            </a:pPr>
            <a:r>
              <a:rPr lang="en-US" dirty="0" smtClean="0"/>
              <a:t>Pros</a:t>
            </a:r>
          </a:p>
          <a:p>
            <a:pPr>
              <a:buFont typeface="Arial" pitchFamily="34" charset="0"/>
              <a:buChar char="•"/>
            </a:pPr>
            <a:r>
              <a:rPr lang="en-US" sz="2624" dirty="0"/>
              <a:t>Efficient access to tables, columns, and rows</a:t>
            </a:r>
          </a:p>
          <a:p>
            <a:pPr>
              <a:buFont typeface="Arial" pitchFamily="34" charset="0"/>
              <a:buChar char="•"/>
            </a:pPr>
            <a:r>
              <a:rPr lang="en-US" sz="2624" dirty="0"/>
              <a:t>ADO.NET usage model</a:t>
            </a:r>
          </a:p>
          <a:p>
            <a:pPr>
              <a:buFont typeface="Arial" pitchFamily="34" charset="0"/>
              <a:buChar char="•"/>
            </a:pPr>
            <a:r>
              <a:rPr lang="en-US" sz="2624" dirty="0"/>
              <a:t>Usable outside of AutoCAD</a:t>
            </a:r>
          </a:p>
          <a:p>
            <a:pPr>
              <a:buFont typeface="Arial" pitchFamily="34" charset="0"/>
              <a:buChar char="•"/>
            </a:pPr>
            <a:r>
              <a:rPr lang="en-US" sz="2624" dirty="0"/>
              <a:t>Can modify the schema</a:t>
            </a:r>
          </a:p>
          <a:p>
            <a:pPr>
              <a:spcBef>
                <a:spcPts val="2249"/>
              </a:spcBef>
              <a:buNone/>
            </a:pPr>
            <a:r>
              <a:rPr lang="en-US" dirty="0" smtClean="0"/>
              <a:t>Cons</a:t>
            </a:r>
          </a:p>
          <a:p>
            <a:pPr lvl="0">
              <a:buFont typeface="Arial" pitchFamily="34" charset="0"/>
              <a:buChar char="•"/>
            </a:pPr>
            <a:r>
              <a:rPr lang="en-US" sz="2624" dirty="0">
                <a:latin typeface="Arial" pitchFamily="34" charset="0"/>
                <a:cs typeface="Arial" pitchFamily="34" charset="0"/>
              </a:rPr>
              <a:t>Access from .NET only</a:t>
            </a:r>
          </a:p>
          <a:p>
            <a:pPr lvl="0">
              <a:buFont typeface="Arial" pitchFamily="34" charset="0"/>
              <a:buChar char="•"/>
            </a:pPr>
            <a:r>
              <a:rPr lang="en-US" sz="2624" dirty="0">
                <a:latin typeface="Arial" pitchFamily="34" charset="0"/>
                <a:cs typeface="Arial" pitchFamily="34" charset="0"/>
              </a:rPr>
              <a:t>Lower level API</a:t>
            </a:r>
          </a:p>
          <a:p>
            <a:pPr lvl="0">
              <a:buFont typeface="Arial" pitchFamily="34" charset="0"/>
              <a:buChar char="•"/>
            </a:pPr>
            <a:r>
              <a:rPr lang="en-US" sz="2624" dirty="0">
                <a:cs typeface="Arial" pitchFamily="34" charset="0"/>
              </a:rPr>
              <a:t>Risky</a:t>
            </a:r>
            <a:endParaRPr lang="en-US" sz="2249" dirty="0">
              <a:latin typeface="Arial" pitchFamily="34" charset="0"/>
              <a:cs typeface="Arial" pitchFamily="34" charset="0"/>
              <a:sym typeface="Wingdings" pitchFamily="2" charset="2"/>
            </a:endParaRPr>
          </a:p>
        </p:txBody>
      </p:sp>
      <p:sp>
        <p:nvSpPr>
          <p:cNvPr id="4" name="Text Placeholder 1"/>
          <p:cNvSpPr txBox="1">
            <a:spLocks/>
          </p:cNvSpPr>
          <p:nvPr/>
        </p:nvSpPr>
        <p:spPr>
          <a:xfrm>
            <a:off x="8211209" y="2001087"/>
            <a:ext cx="5096309" cy="6427283"/>
          </a:xfrm>
          <a:prstGeom prst="rect">
            <a:avLst/>
          </a:prstGeom>
        </p:spPr>
        <p:txBody>
          <a:bodyPr/>
          <a:lstStyle/>
          <a:p>
            <a:pPr marL="321366" indent="-321366" defTabSz="856976">
              <a:spcBef>
                <a:spcPct val="20000"/>
              </a:spcBef>
              <a:defRPr/>
            </a:pPr>
            <a:endParaRPr lang="en-US" sz="2624" dirty="0">
              <a:latin typeface="Arial" pitchFamily="34" charset="0"/>
              <a:cs typeface="Arial" pitchFamily="34" charset="0"/>
            </a:endParaRPr>
          </a:p>
        </p:txBody>
      </p:sp>
      <p:sp>
        <p:nvSpPr>
          <p:cNvPr id="7" name="Title 6"/>
          <p:cNvSpPr>
            <a:spLocks noGrp="1"/>
          </p:cNvSpPr>
          <p:nvPr>
            <p:ph type="title"/>
          </p:nvPr>
        </p:nvSpPr>
        <p:spPr/>
        <p:txBody>
          <a:bodyPr/>
          <a:lstStyle/>
          <a:p>
            <a:r>
              <a:rPr lang="en-US" dirty="0" smtClean="0"/>
              <a:t>Project Database APIs</a:t>
            </a:r>
            <a:endParaRPr lang="en-US" dirty="0"/>
          </a:p>
        </p:txBody>
      </p:sp>
      <p:sp>
        <p:nvSpPr>
          <p:cNvPr id="2" name="Text Placeholder 1"/>
          <p:cNvSpPr>
            <a:spLocks noGrp="1"/>
          </p:cNvSpPr>
          <p:nvPr>
            <p:ph sz="quarter" idx="10"/>
          </p:nvPr>
        </p:nvSpPr>
        <p:spPr>
          <a:xfrm>
            <a:off x="2986968" y="2013882"/>
            <a:ext cx="4713341" cy="6281598"/>
          </a:xfrm>
        </p:spPr>
        <p:txBody>
          <a:bodyPr/>
          <a:lstStyle/>
          <a:p>
            <a:pPr>
              <a:buNone/>
            </a:pPr>
            <a:r>
              <a:rPr lang="en-US" b="1" dirty="0" smtClean="0"/>
              <a:t>DataLinks Manager</a:t>
            </a:r>
          </a:p>
          <a:p>
            <a:pPr>
              <a:spcBef>
                <a:spcPts val="2249"/>
              </a:spcBef>
              <a:buNone/>
            </a:pPr>
            <a:r>
              <a:rPr lang="en-US" dirty="0" smtClean="0"/>
              <a:t>Pros</a:t>
            </a:r>
          </a:p>
          <a:p>
            <a:pPr>
              <a:buFont typeface="Arial" pitchFamily="34" charset="0"/>
              <a:buChar char="•"/>
            </a:pPr>
            <a:r>
              <a:rPr lang="en-US" sz="2624" dirty="0"/>
              <a:t>High level and easy to use</a:t>
            </a:r>
          </a:p>
          <a:p>
            <a:pPr>
              <a:buFont typeface="Arial" pitchFamily="34" charset="0"/>
              <a:buChar char="•"/>
            </a:pPr>
            <a:r>
              <a:rPr lang="en-US" sz="2624" dirty="0"/>
              <a:t>Access from native code and .NET</a:t>
            </a:r>
          </a:p>
          <a:p>
            <a:pPr>
              <a:spcBef>
                <a:spcPts val="2249"/>
              </a:spcBef>
              <a:buNone/>
            </a:pPr>
            <a:r>
              <a:rPr lang="en-US" dirty="0" smtClean="0"/>
              <a:t>Cons</a:t>
            </a:r>
          </a:p>
          <a:p>
            <a:pPr>
              <a:buFont typeface="Arial" pitchFamily="34" charset="0"/>
              <a:buChar char="•"/>
            </a:pPr>
            <a:r>
              <a:rPr lang="en-US" sz="2624" dirty="0"/>
              <a:t>Inefficient in some cases</a:t>
            </a:r>
          </a:p>
          <a:p>
            <a:pPr lvl="1">
              <a:buFont typeface="Arial" pitchFamily="34" charset="0"/>
              <a:buChar char="•"/>
            </a:pPr>
            <a:r>
              <a:rPr lang="en-US" sz="2249" dirty="0">
                <a:latin typeface="Arial" pitchFamily="34" charset="0"/>
                <a:cs typeface="Arial" pitchFamily="34" charset="0"/>
              </a:rPr>
              <a:t>Name </a:t>
            </a:r>
            <a:r>
              <a:rPr lang="en-US" sz="2249" dirty="0">
                <a:latin typeface="Arial" pitchFamily="34" charset="0"/>
                <a:cs typeface="Arial" pitchFamily="34" charset="0"/>
                <a:sym typeface="Wingdings" pitchFamily="2" charset="2"/>
              </a:rPr>
              <a:t> value pairs (strings)</a:t>
            </a:r>
          </a:p>
        </p:txBody>
      </p:sp>
      <p:cxnSp>
        <p:nvCxnSpPr>
          <p:cNvPr id="5" name="Straight Connector 4"/>
          <p:cNvCxnSpPr/>
          <p:nvPr/>
        </p:nvCxnSpPr>
        <p:spPr bwMode="auto">
          <a:xfrm rot="5400000">
            <a:off x="4715196" y="5018637"/>
            <a:ext cx="6309446" cy="21426"/>
          </a:xfrm>
          <a:prstGeom prst="line">
            <a:avLst/>
          </a:prstGeom>
          <a:solidFill>
            <a:schemeClr val="accent1"/>
          </a:solidFill>
          <a:ln w="25400" cap="flat" cmpd="sng" algn="ctr">
            <a:solidFill>
              <a:srgbClr val="FF0000"/>
            </a:solidFill>
            <a:prstDash val="sysDash"/>
            <a:round/>
            <a:headEnd type="none" w="med" len="med"/>
            <a:tailEnd type="none" w="med" len="med"/>
          </a:ln>
          <a:effectLst/>
        </p:spPr>
      </p:cxnSp>
    </p:spTree>
    <p:extLst>
      <p:ext uri="{BB962C8B-B14F-4D97-AF65-F5344CB8AC3E}">
        <p14:creationId xmlns:p14="http://schemas.microsoft.com/office/powerpoint/2010/main" val="787044697"/>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3 – Data Manager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871517"/>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Getting Acquainted</a:t>
            </a:r>
            <a:endParaRPr lang="ru-RU" dirty="0" smtClean="0"/>
          </a:p>
        </p:txBody>
      </p:sp>
      <p:sp>
        <p:nvSpPr>
          <p:cNvPr id="3" name="Content Placeholder 2"/>
          <p:cNvSpPr>
            <a:spLocks noGrp="1"/>
          </p:cNvSpPr>
          <p:nvPr>
            <p:ph idx="1"/>
          </p:nvPr>
        </p:nvSpPr>
        <p:spPr/>
        <p:txBody>
          <a:bodyPr/>
          <a:lstStyle/>
          <a:p>
            <a:pPr marL="0" indent="0"/>
            <a:r>
              <a:rPr lang="en-US" dirty="0"/>
              <a:t>Who Are You?</a:t>
            </a:r>
          </a:p>
          <a:p>
            <a:pPr marL="378768" lvl="1" indent="0"/>
            <a:r>
              <a:rPr lang="en-US" dirty="0"/>
              <a:t>Name, Company</a:t>
            </a:r>
          </a:p>
          <a:p>
            <a:pPr marL="0" indent="0"/>
            <a:endParaRPr lang="en-US" dirty="0"/>
          </a:p>
          <a:p>
            <a:pPr marL="0" indent="0"/>
            <a:r>
              <a:rPr lang="en-US" dirty="0"/>
              <a:t>Experience</a:t>
            </a:r>
          </a:p>
          <a:p>
            <a:pPr marL="378768" lvl="1" indent="0"/>
            <a:r>
              <a:rPr lang="en-US" dirty="0"/>
              <a:t>Programing, </a:t>
            </a:r>
            <a:r>
              <a:rPr lang="en-US" dirty="0" smtClean="0"/>
              <a:t>AutoCAD, Civil 3D</a:t>
            </a:r>
            <a:endParaRPr lang="en-US" dirty="0"/>
          </a:p>
          <a:p>
            <a:pPr marL="0" indent="0"/>
            <a:endParaRPr lang="en-US" dirty="0"/>
          </a:p>
          <a:p>
            <a:pPr marL="0" indent="0"/>
            <a:r>
              <a:rPr lang="en-US" dirty="0"/>
              <a:t>Goals with this class</a:t>
            </a:r>
          </a:p>
          <a:p>
            <a:pPr marL="378768" lvl="1" indent="0"/>
            <a:r>
              <a:rPr lang="en-US" dirty="0"/>
              <a:t>Developing product, automate internal work</a:t>
            </a:r>
          </a:p>
          <a:p>
            <a:pPr marL="0" indent="0">
              <a:buNone/>
              <a:defRPr/>
            </a:pPr>
            <a:endParaRPr lang="ru-RU" dirty="0"/>
          </a:p>
        </p:txBody>
      </p:sp>
    </p:spTree>
    <p:extLst>
      <p:ext uri="{BB962C8B-B14F-4D97-AF65-F5344CB8AC3E}">
        <p14:creationId xmlns:p14="http://schemas.microsoft.com/office/powerpoint/2010/main" val="133384932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Plant 3D Class Hierarchy</a:t>
            </a:r>
            <a:endParaRPr lang="en-US" dirty="0"/>
          </a:p>
        </p:txBody>
      </p:sp>
      <p:pic>
        <p:nvPicPr>
          <p:cNvPr id="3074" name="Picture 2"/>
          <p:cNvPicPr>
            <a:picLocks noGrp="1" noChangeAspect="1" noChangeArrowheads="1"/>
          </p:cNvPicPr>
          <p:nvPr>
            <p:ph idx="1"/>
          </p:nvPr>
        </p:nvPicPr>
        <p:blipFill>
          <a:blip r:embed="rId3" cstate="print"/>
          <a:stretch>
            <a:fillRect/>
          </a:stretch>
        </p:blipFill>
        <p:spPr bwMode="auto">
          <a:xfrm>
            <a:off x="4014787" y="2011502"/>
            <a:ext cx="8568720" cy="6278503"/>
          </a:xfrm>
          <a:prstGeom prst="rect">
            <a:avLst/>
          </a:prstGeom>
          <a:noFill/>
          <a:ln w="9525">
            <a:noFill/>
            <a:miter lim="800000"/>
            <a:headEnd/>
            <a:tailEnd/>
          </a:ln>
          <a:effectLst>
            <a:softEdge rad="317500"/>
          </a:effectLst>
        </p:spPr>
      </p:pic>
    </p:spTree>
    <p:extLst>
      <p:ext uri="{BB962C8B-B14F-4D97-AF65-F5344CB8AC3E}">
        <p14:creationId xmlns:p14="http://schemas.microsoft.com/office/powerpoint/2010/main" val="1580018540"/>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Plant 3D Support Classes</a:t>
            </a:r>
            <a:endParaRPr lang="en-US" dirty="0"/>
          </a:p>
        </p:txBody>
      </p:sp>
      <p:sp>
        <p:nvSpPr>
          <p:cNvPr id="3" name="Content Placeholder 2"/>
          <p:cNvSpPr>
            <a:spLocks noGrp="1"/>
          </p:cNvSpPr>
          <p:nvPr>
            <p:ph idx="1"/>
          </p:nvPr>
        </p:nvSpPr>
        <p:spPr>
          <a:xfrm>
            <a:off x="2986968" y="1858259"/>
            <a:ext cx="10624632" cy="6432302"/>
          </a:xfrm>
        </p:spPr>
        <p:txBody>
          <a:bodyPr>
            <a:normAutofit fontScale="85000" lnSpcReduction="20000"/>
          </a:bodyPr>
          <a:lstStyle/>
          <a:p>
            <a:r>
              <a:rPr lang="en-US" dirty="0" smtClean="0"/>
              <a:t>DataLinksManager3d</a:t>
            </a:r>
          </a:p>
          <a:p>
            <a:pPr lvl="1"/>
            <a:r>
              <a:rPr lang="en-US" dirty="0" smtClean="0"/>
              <a:t>Encapsulated </a:t>
            </a:r>
            <a:r>
              <a:rPr lang="en-US" dirty="0" err="1" smtClean="0"/>
              <a:t>DataLinksManager</a:t>
            </a:r>
            <a:r>
              <a:rPr lang="en-US" dirty="0" smtClean="0"/>
              <a:t> (not inheritance)</a:t>
            </a:r>
          </a:p>
          <a:p>
            <a:pPr lvl="1"/>
            <a:r>
              <a:rPr lang="en-US" dirty="0" err="1" smtClean="0"/>
              <a:t>LineGroups</a:t>
            </a:r>
            <a:endParaRPr lang="en-US" dirty="0" smtClean="0"/>
          </a:p>
          <a:p>
            <a:r>
              <a:rPr lang="en-US" dirty="0" err="1" smtClean="0"/>
              <a:t>SpecManager</a:t>
            </a:r>
            <a:endParaRPr lang="en-US" dirty="0" smtClean="0"/>
          </a:p>
          <a:p>
            <a:pPr lvl="1"/>
            <a:r>
              <a:rPr lang="en-US" dirty="0" err="1" smtClean="0"/>
              <a:t>SpecPart</a:t>
            </a:r>
            <a:endParaRPr lang="en-US" dirty="0" smtClean="0"/>
          </a:p>
          <a:p>
            <a:r>
              <a:rPr lang="en-US" dirty="0" smtClean="0"/>
              <a:t>Content Manager</a:t>
            </a:r>
          </a:p>
          <a:p>
            <a:pPr lvl="1"/>
            <a:r>
              <a:rPr lang="en-US" dirty="0" smtClean="0"/>
              <a:t>Used to acquire graphical representations</a:t>
            </a:r>
          </a:p>
          <a:p>
            <a:pPr lvl="1"/>
            <a:r>
              <a:rPr lang="en-US" dirty="0" smtClean="0"/>
              <a:t>Content adapters</a:t>
            </a:r>
          </a:p>
          <a:p>
            <a:pPr lvl="2"/>
            <a:r>
              <a:rPr lang="en-US" dirty="0" smtClean="0"/>
              <a:t>Dynamic (Python scripts), Static blocks</a:t>
            </a:r>
          </a:p>
          <a:p>
            <a:r>
              <a:rPr lang="en-US" dirty="0" err="1" smtClean="0"/>
              <a:t>PipingObjectAdder</a:t>
            </a:r>
            <a:r>
              <a:rPr lang="en-US" dirty="0" smtClean="0"/>
              <a:t> (NEW for 2013)</a:t>
            </a:r>
          </a:p>
          <a:p>
            <a:r>
              <a:rPr lang="en-US" dirty="0" err="1" smtClean="0"/>
              <a:t>ConnectionManager</a:t>
            </a:r>
            <a:endParaRPr lang="en-US" dirty="0"/>
          </a:p>
        </p:txBody>
      </p:sp>
    </p:spTree>
    <p:extLst>
      <p:ext uri="{BB962C8B-B14F-4D97-AF65-F5344CB8AC3E}">
        <p14:creationId xmlns:p14="http://schemas.microsoft.com/office/powerpoint/2010/main" val="45313394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a:t>
            </a:r>
            <a:endParaRPr lang="en-US" dirty="0"/>
          </a:p>
        </p:txBody>
      </p:sp>
      <p:sp>
        <p:nvSpPr>
          <p:cNvPr id="3" name="Content Placeholder 2"/>
          <p:cNvSpPr>
            <a:spLocks noGrp="1"/>
          </p:cNvSpPr>
          <p:nvPr>
            <p:ph idx="1"/>
          </p:nvPr>
        </p:nvSpPr>
        <p:spPr>
          <a:xfrm>
            <a:off x="2986968" y="6714428"/>
            <a:ext cx="10624632" cy="1576133"/>
          </a:xfrm>
        </p:spPr>
        <p:txBody>
          <a:bodyPr>
            <a:normAutofit fontScale="70000" lnSpcReduction="20000"/>
          </a:bodyPr>
          <a:lstStyle/>
          <a:p>
            <a:r>
              <a:rPr lang="en-US" dirty="0" smtClean="0"/>
              <a:t>All connections are in the form of:</a:t>
            </a:r>
          </a:p>
          <a:p>
            <a:pPr lvl="1"/>
            <a:r>
              <a:rPr lang="en-US" dirty="0" smtClean="0"/>
              <a:t>Part (Port) – (Port) Connector (Port) – (Port) Part</a:t>
            </a:r>
          </a:p>
          <a:p>
            <a:r>
              <a:rPr lang="en-US" dirty="0" smtClean="0"/>
              <a:t>Simple joints, complex joints (adapter needed) </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483" y="1572602"/>
            <a:ext cx="11140623" cy="48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94617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Iterating Pipes</a:t>
            </a:r>
            <a:endParaRPr lang="en-US" dirty="0"/>
          </a:p>
        </p:txBody>
      </p:sp>
      <p:sp>
        <p:nvSpPr>
          <p:cNvPr id="4" name="Rectangle 3"/>
          <p:cNvSpPr/>
          <p:nvPr/>
        </p:nvSpPr>
        <p:spPr bwMode="auto">
          <a:xfrm>
            <a:off x="2778196" y="1796876"/>
            <a:ext cx="11209734" cy="6628521"/>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endParaRPr lang="en-US" sz="1500" b="1" dirty="0">
              <a:solidFill>
                <a:srgbClr val="0000FF"/>
              </a:solidFill>
              <a:latin typeface="Courier New"/>
              <a:ea typeface="Calibri"/>
              <a:cs typeface="Times New Roman"/>
            </a:endParaRPr>
          </a:p>
          <a:p>
            <a:pPr>
              <a:spcBef>
                <a:spcPts val="1125"/>
              </a:spcBef>
            </a:pPr>
            <a:r>
              <a:rPr lang="en-US" sz="2624" dirty="0">
                <a:solidFill>
                  <a:srgbClr val="2B91AF"/>
                </a:solidFill>
                <a:latin typeface="Courier New"/>
                <a:ea typeface="Calibri"/>
                <a:cs typeface="Times New Roman"/>
              </a:rPr>
              <a:t>  </a:t>
            </a:r>
            <a:r>
              <a:rPr lang="en-US" sz="2624" dirty="0" err="1">
                <a:solidFill>
                  <a:srgbClr val="2B91AF"/>
                </a:solidFill>
                <a:latin typeface="Courier New"/>
                <a:ea typeface="Calibri"/>
                <a:cs typeface="Times New Roman"/>
              </a:rPr>
              <a:t>PortCollection</a:t>
            </a:r>
            <a:r>
              <a:rPr lang="en-US" sz="2624" dirty="0">
                <a:latin typeface="Courier New"/>
                <a:ea typeface="Calibri"/>
                <a:cs typeface="Times New Roman"/>
              </a:rPr>
              <a:t> </a:t>
            </a:r>
            <a:r>
              <a:rPr lang="en-US" sz="2624" dirty="0">
                <a:solidFill>
                  <a:schemeClr val="bg1"/>
                </a:solidFill>
                <a:latin typeface="Courier New"/>
                <a:ea typeface="Calibri"/>
                <a:cs typeface="Times New Roman"/>
              </a:rPr>
              <a:t>portCol =</a:t>
            </a:r>
            <a:r>
              <a:rPr lang="en-US" sz="2624" dirty="0" err="1">
                <a:solidFill>
                  <a:schemeClr val="bg1"/>
                </a:solidFill>
                <a:latin typeface="Courier New"/>
                <a:ea typeface="Calibri"/>
                <a:cs typeface="Times New Roman"/>
              </a:rPr>
              <a:t>part.</a:t>
            </a:r>
            <a:r>
              <a:rPr lang="en-US" sz="2624" b="1" dirty="0" err="1">
                <a:solidFill>
                  <a:schemeClr val="bg1"/>
                </a:solidFill>
                <a:latin typeface="Courier New"/>
                <a:ea typeface="Calibri"/>
                <a:cs typeface="Times New Roman"/>
              </a:rPr>
              <a:t>GetPorts</a:t>
            </a:r>
            <a:r>
              <a:rPr lang="en-US" sz="2624" dirty="0">
                <a:solidFill>
                  <a:schemeClr val="bg1"/>
                </a:solidFill>
                <a:latin typeface="Courier New"/>
                <a:ea typeface="Calibri"/>
                <a:cs typeface="Times New Roman"/>
              </a:rPr>
              <a:t>(</a:t>
            </a:r>
            <a:r>
              <a:rPr lang="en-US" sz="2624" dirty="0" err="1">
                <a:solidFill>
                  <a:srgbClr val="2B91AF"/>
                </a:solidFill>
                <a:latin typeface="Courier New"/>
                <a:ea typeface="Calibri"/>
                <a:cs typeface="Times New Roman"/>
              </a:rPr>
              <a:t>PortType</a:t>
            </a:r>
            <a:r>
              <a:rPr lang="en-US" sz="2624" dirty="0" err="1">
                <a:solidFill>
                  <a:schemeClr val="bg1"/>
                </a:solidFill>
                <a:latin typeface="Courier New"/>
                <a:ea typeface="Calibri"/>
                <a:cs typeface="Times New Roman"/>
              </a:rPr>
              <a:t>.All</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r>
              <a:rPr lang="en-US" sz="2624" dirty="0" err="1">
                <a:solidFill>
                  <a:srgbClr val="2B91AF"/>
                </a:solidFill>
                <a:latin typeface="Courier New"/>
                <a:ea typeface="Calibri"/>
                <a:cs typeface="Times New Roman"/>
              </a:rPr>
              <a:t>ConnectionManager</a:t>
            </a:r>
            <a:r>
              <a:rPr lang="en-US" sz="2624" dirty="0">
                <a:latin typeface="Courier New"/>
                <a:ea typeface="Calibri"/>
                <a:cs typeface="Times New Roman"/>
              </a:rPr>
              <a:t> </a:t>
            </a:r>
            <a:r>
              <a:rPr lang="en-US" sz="2624" dirty="0" err="1">
                <a:solidFill>
                  <a:schemeClr val="bg1"/>
                </a:solidFill>
                <a:latin typeface="Courier New"/>
                <a:ea typeface="Calibri"/>
                <a:cs typeface="Times New Roman"/>
              </a:rPr>
              <a:t>conMgr</a:t>
            </a:r>
            <a:r>
              <a:rPr lang="en-US" sz="2624" dirty="0">
                <a:solidFill>
                  <a:schemeClr val="bg1"/>
                </a:solidFill>
                <a:latin typeface="Courier New"/>
                <a:ea typeface="Calibri"/>
                <a:cs typeface="Times New Roman"/>
              </a:rPr>
              <a:t> = </a:t>
            </a:r>
            <a:r>
              <a:rPr lang="en-US" sz="2624" dirty="0">
                <a:solidFill>
                  <a:srgbClr val="0000FF"/>
                </a:solidFill>
                <a:latin typeface="Courier New"/>
                <a:ea typeface="Calibri"/>
                <a:cs typeface="Times New Roman"/>
              </a:rPr>
              <a:t>new</a:t>
            </a:r>
            <a:r>
              <a:rPr lang="en-US" sz="2624" dirty="0">
                <a:latin typeface="Courier New"/>
                <a:ea typeface="Calibri"/>
                <a:cs typeface="Times New Roman"/>
              </a:rPr>
              <a:t> </a:t>
            </a:r>
            <a:r>
              <a:rPr lang="en-US" sz="2624" dirty="0" err="1">
                <a:solidFill>
                  <a:srgbClr val="2B91AF"/>
                </a:solidFill>
                <a:latin typeface="Courier New"/>
                <a:ea typeface="Calibri"/>
                <a:cs typeface="Times New Roman"/>
              </a:rPr>
              <a:t>ConnectionManager</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r>
              <a:rPr lang="en-US" sz="2624" dirty="0" err="1">
                <a:solidFill>
                  <a:srgbClr val="0000FF"/>
                </a:solidFill>
                <a:latin typeface="Courier New"/>
                <a:ea typeface="Calibri"/>
                <a:cs typeface="Times New Roman"/>
              </a:rPr>
              <a:t>foreach</a:t>
            </a:r>
            <a:r>
              <a:rPr lang="en-US" sz="2624" dirty="0">
                <a:latin typeface="Courier New"/>
                <a:ea typeface="Calibri"/>
                <a:cs typeface="Times New Roman"/>
              </a:rPr>
              <a:t> </a:t>
            </a:r>
            <a:r>
              <a:rPr lang="en-US" sz="2624" dirty="0">
                <a:solidFill>
                  <a:schemeClr val="bg1"/>
                </a:solidFill>
                <a:latin typeface="Courier New"/>
                <a:ea typeface="Calibri"/>
                <a:cs typeface="Times New Roman"/>
              </a:rPr>
              <a:t>(</a:t>
            </a:r>
            <a:r>
              <a:rPr lang="en-US" sz="2624" dirty="0">
                <a:solidFill>
                  <a:srgbClr val="2B91AF"/>
                </a:solidFill>
                <a:latin typeface="Courier New"/>
                <a:ea typeface="Calibri"/>
                <a:cs typeface="Times New Roman"/>
              </a:rPr>
              <a:t>Port</a:t>
            </a:r>
            <a:r>
              <a:rPr lang="en-US" sz="2624" dirty="0">
                <a:solidFill>
                  <a:schemeClr val="bg1"/>
                </a:solidFill>
                <a:latin typeface="Courier New"/>
                <a:ea typeface="Calibri"/>
                <a:cs typeface="Times New Roman"/>
              </a:rPr>
              <a:t> </a:t>
            </a:r>
            <a:r>
              <a:rPr lang="en-US" sz="2624" dirty="0" err="1">
                <a:solidFill>
                  <a:schemeClr val="bg1"/>
                </a:solidFill>
                <a:latin typeface="Courier New"/>
                <a:ea typeface="Calibri"/>
                <a:cs typeface="Times New Roman"/>
              </a:rPr>
              <a:t>pPort</a:t>
            </a:r>
            <a:r>
              <a:rPr lang="en-US" sz="2624" dirty="0">
                <a:solidFill>
                  <a:schemeClr val="bg1"/>
                </a:solidFill>
                <a:latin typeface="Courier New"/>
                <a:ea typeface="Calibri"/>
                <a:cs typeface="Times New Roman"/>
              </a:rPr>
              <a:t> </a:t>
            </a:r>
            <a:r>
              <a:rPr lang="en-US" sz="2624" dirty="0">
                <a:solidFill>
                  <a:srgbClr val="0000FF"/>
                </a:solidFill>
                <a:latin typeface="Courier New"/>
                <a:ea typeface="Calibri"/>
                <a:cs typeface="Times New Roman"/>
              </a:rPr>
              <a:t>in</a:t>
            </a:r>
            <a:r>
              <a:rPr lang="en-US" sz="2624" dirty="0">
                <a:latin typeface="Courier New"/>
                <a:ea typeface="Calibri"/>
                <a:cs typeface="Times New Roman"/>
              </a:rPr>
              <a:t> </a:t>
            </a:r>
            <a:r>
              <a:rPr lang="en-US" sz="2624" dirty="0">
                <a:solidFill>
                  <a:schemeClr val="bg1"/>
                </a:solidFill>
                <a:latin typeface="Courier New"/>
                <a:ea typeface="Calibri"/>
                <a:cs typeface="Times New Roman"/>
              </a:rPr>
              <a:t>portCol)</a:t>
            </a:r>
          </a:p>
          <a:p>
            <a:r>
              <a:rPr lang="en-US" sz="2624" dirty="0">
                <a:latin typeface="Courier New"/>
                <a:ea typeface="Calibri"/>
                <a:cs typeface="Times New Roman"/>
              </a:rPr>
              <a:t>  </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r>
              <a:rPr lang="en-US" sz="2624" dirty="0">
                <a:solidFill>
                  <a:srgbClr val="2B91AF"/>
                </a:solidFill>
                <a:latin typeface="Courier New"/>
                <a:ea typeface="Calibri"/>
                <a:cs typeface="Times New Roman"/>
              </a:rPr>
              <a:t>Pair</a:t>
            </a:r>
            <a:r>
              <a:rPr lang="en-US" sz="2624" dirty="0">
                <a:latin typeface="Courier New"/>
                <a:ea typeface="Calibri"/>
                <a:cs typeface="Times New Roman"/>
              </a:rPr>
              <a:t> </a:t>
            </a:r>
            <a:r>
              <a:rPr lang="en-US" sz="2624" dirty="0">
                <a:solidFill>
                  <a:schemeClr val="bg1"/>
                </a:solidFill>
                <a:latin typeface="Courier New"/>
                <a:ea typeface="Calibri"/>
                <a:cs typeface="Times New Roman"/>
              </a:rPr>
              <a:t>pair1 =</a:t>
            </a:r>
            <a:r>
              <a:rPr lang="en-US" sz="2624" dirty="0">
                <a:latin typeface="Courier New"/>
                <a:ea typeface="Calibri"/>
                <a:cs typeface="Times New Roman"/>
              </a:rPr>
              <a:t> </a:t>
            </a:r>
            <a:r>
              <a:rPr lang="en-US" sz="2624" dirty="0">
                <a:solidFill>
                  <a:srgbClr val="0000FF"/>
                </a:solidFill>
                <a:latin typeface="Courier New"/>
                <a:ea typeface="Calibri"/>
                <a:cs typeface="Times New Roman"/>
              </a:rPr>
              <a:t>new</a:t>
            </a:r>
            <a:r>
              <a:rPr lang="en-US" sz="2624" dirty="0">
                <a:latin typeface="Courier New"/>
                <a:ea typeface="Calibri"/>
                <a:cs typeface="Times New Roman"/>
              </a:rPr>
              <a:t> </a:t>
            </a:r>
            <a:r>
              <a:rPr lang="en-US" sz="2624" dirty="0">
                <a:solidFill>
                  <a:srgbClr val="2B91AF"/>
                </a:solidFill>
                <a:latin typeface="Courier New"/>
                <a:ea typeface="Calibri"/>
                <a:cs typeface="Times New Roman"/>
              </a:rPr>
              <a:t>Pair</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r>
              <a:rPr lang="en-US" sz="2624" dirty="0">
                <a:solidFill>
                  <a:schemeClr val="bg1"/>
                </a:solidFill>
                <a:latin typeface="Courier New"/>
                <a:ea typeface="Calibri"/>
                <a:cs typeface="Times New Roman"/>
              </a:rPr>
              <a:t>pair1.ObjectId = </a:t>
            </a:r>
            <a:r>
              <a:rPr lang="en-US" sz="2624" dirty="0" err="1">
                <a:solidFill>
                  <a:schemeClr val="bg1"/>
                </a:solidFill>
                <a:latin typeface="Courier New"/>
                <a:ea typeface="Calibri"/>
                <a:cs typeface="Times New Roman"/>
              </a:rPr>
              <a:t>entId</a:t>
            </a:r>
            <a:r>
              <a:rPr lang="en-US" sz="2624" dirty="0">
                <a:solidFill>
                  <a:schemeClr val="bg1"/>
                </a:solidFill>
                <a:latin typeface="Courier New"/>
                <a:ea typeface="Calibri"/>
                <a:cs typeface="Times New Roman"/>
              </a:rPr>
              <a:t>;</a:t>
            </a:r>
          </a:p>
          <a:p>
            <a:r>
              <a:rPr lang="en-US" sz="2624" dirty="0">
                <a:solidFill>
                  <a:schemeClr val="bg1"/>
                </a:solidFill>
                <a:latin typeface="Courier New"/>
                <a:ea typeface="Calibri"/>
                <a:cs typeface="Times New Roman"/>
              </a:rPr>
              <a:t>    pair1.Port = </a:t>
            </a:r>
            <a:r>
              <a:rPr lang="en-US" sz="2624" dirty="0" err="1">
                <a:solidFill>
                  <a:schemeClr val="bg1"/>
                </a:solidFill>
                <a:latin typeface="Courier New"/>
                <a:ea typeface="Calibri"/>
                <a:cs typeface="Times New Roman"/>
              </a:rPr>
              <a:t>pPort</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r>
              <a:rPr lang="en-US" sz="2624" dirty="0">
                <a:solidFill>
                  <a:srgbClr val="0000FF"/>
                </a:solidFill>
                <a:latin typeface="Courier New"/>
                <a:ea typeface="Calibri"/>
                <a:cs typeface="Times New Roman"/>
              </a:rPr>
              <a:t>if</a:t>
            </a:r>
            <a:r>
              <a:rPr lang="en-US" sz="2624" dirty="0">
                <a:latin typeface="Courier New"/>
                <a:ea typeface="Calibri"/>
                <a:cs typeface="Times New Roman"/>
              </a:rPr>
              <a:t> </a:t>
            </a:r>
            <a:r>
              <a:rPr lang="en-US" sz="2624" dirty="0">
                <a:solidFill>
                  <a:schemeClr val="bg1"/>
                </a:solidFill>
                <a:latin typeface="Courier New"/>
                <a:ea typeface="Calibri"/>
                <a:cs typeface="Times New Roman"/>
              </a:rPr>
              <a:t>(</a:t>
            </a:r>
            <a:r>
              <a:rPr lang="en-US" sz="2624" dirty="0" err="1">
                <a:solidFill>
                  <a:schemeClr val="bg1"/>
                </a:solidFill>
                <a:latin typeface="Courier New"/>
                <a:ea typeface="Calibri"/>
                <a:cs typeface="Times New Roman"/>
              </a:rPr>
              <a:t>conMgr.IsConnected</a:t>
            </a:r>
            <a:r>
              <a:rPr lang="en-US" sz="2624" dirty="0">
                <a:solidFill>
                  <a:schemeClr val="bg1"/>
                </a:solidFill>
                <a:latin typeface="Courier New"/>
                <a:ea typeface="Calibri"/>
                <a:cs typeface="Times New Roman"/>
              </a:rPr>
              <a:t>(pair1))</a:t>
            </a:r>
          </a:p>
          <a:p>
            <a:r>
              <a:rPr lang="en-US" sz="2624" dirty="0">
                <a:latin typeface="Courier New"/>
                <a:ea typeface="Calibri"/>
                <a:cs typeface="Times New Roman"/>
              </a:rPr>
              <a:t>    </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r>
              <a:rPr lang="en-US" sz="2624" dirty="0" err="1">
                <a:solidFill>
                  <a:srgbClr val="2B91AF"/>
                </a:solidFill>
                <a:latin typeface="Courier New"/>
                <a:ea typeface="Calibri"/>
                <a:cs typeface="Times New Roman"/>
              </a:rPr>
              <a:t>ConnectionIterator</a:t>
            </a:r>
            <a:r>
              <a:rPr lang="en-US" sz="2624" dirty="0">
                <a:latin typeface="Courier New"/>
                <a:ea typeface="Calibri"/>
                <a:cs typeface="Times New Roman"/>
              </a:rPr>
              <a:t> </a:t>
            </a:r>
            <a:r>
              <a:rPr lang="en-US" sz="2624" dirty="0" err="1">
                <a:solidFill>
                  <a:schemeClr val="bg1"/>
                </a:solidFill>
                <a:latin typeface="Courier New"/>
                <a:ea typeface="Calibri"/>
                <a:cs typeface="Times New Roman"/>
              </a:rPr>
              <a:t>connectIter</a:t>
            </a:r>
            <a:r>
              <a:rPr lang="en-US" sz="2624" dirty="0">
                <a:solidFill>
                  <a:schemeClr val="bg1"/>
                </a:solidFill>
                <a:latin typeface="Courier New"/>
                <a:ea typeface="Calibri"/>
                <a:cs typeface="Times New Roman"/>
              </a:rPr>
              <a:t> =</a:t>
            </a:r>
            <a:r>
              <a:rPr lang="en-US" sz="2624" dirty="0">
                <a:latin typeface="Courier New"/>
                <a:ea typeface="Calibri"/>
                <a:cs typeface="Times New Roman"/>
              </a:rPr>
              <a:t/>
            </a:r>
            <a:br>
              <a:rPr lang="en-US" sz="2624" dirty="0">
                <a:latin typeface="Courier New"/>
                <a:ea typeface="Calibri"/>
                <a:cs typeface="Times New Roman"/>
              </a:rPr>
            </a:br>
            <a:r>
              <a:rPr lang="en-US" sz="2624" dirty="0">
                <a:latin typeface="Courier New"/>
                <a:ea typeface="Calibri"/>
                <a:cs typeface="Times New Roman"/>
              </a:rPr>
              <a:t>       </a:t>
            </a:r>
            <a:r>
              <a:rPr lang="en-US" sz="2624" dirty="0" err="1">
                <a:solidFill>
                  <a:srgbClr val="2B91AF"/>
                </a:solidFill>
                <a:latin typeface="Courier New"/>
                <a:ea typeface="Calibri"/>
                <a:cs typeface="Times New Roman"/>
              </a:rPr>
              <a:t>ConnectionIterator</a:t>
            </a:r>
            <a:r>
              <a:rPr lang="en-US" sz="2624" dirty="0" err="1">
                <a:solidFill>
                  <a:schemeClr val="bg1"/>
                </a:solidFill>
                <a:latin typeface="Courier New"/>
                <a:ea typeface="Calibri"/>
                <a:cs typeface="Times New Roman"/>
              </a:rPr>
              <a:t>.NewIterator</a:t>
            </a:r>
            <a:r>
              <a:rPr lang="en-US" sz="2624" dirty="0">
                <a:solidFill>
                  <a:schemeClr val="bg1"/>
                </a:solidFill>
                <a:latin typeface="Courier New"/>
                <a:ea typeface="Calibri"/>
                <a:cs typeface="Times New Roman"/>
              </a:rPr>
              <a:t>(</a:t>
            </a:r>
            <a:r>
              <a:rPr lang="en-US" sz="2624" dirty="0" err="1">
                <a:solidFill>
                  <a:schemeClr val="bg1"/>
                </a:solidFill>
                <a:latin typeface="Courier New"/>
                <a:ea typeface="Calibri"/>
                <a:cs typeface="Times New Roman"/>
              </a:rPr>
              <a:t>pPart.ObjectId</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r>
              <a:rPr lang="en-US" sz="2624" dirty="0">
                <a:solidFill>
                  <a:srgbClr val="0000FF"/>
                </a:solidFill>
                <a:latin typeface="Courier New"/>
                <a:ea typeface="Calibri"/>
                <a:cs typeface="Times New Roman"/>
              </a:rPr>
              <a:t>for</a:t>
            </a:r>
            <a:r>
              <a:rPr lang="en-US" sz="2624" dirty="0">
                <a:latin typeface="Courier New"/>
                <a:ea typeface="Calibri"/>
                <a:cs typeface="Times New Roman"/>
              </a:rPr>
              <a:t> </a:t>
            </a:r>
            <a:r>
              <a:rPr lang="en-US" sz="2624" dirty="0">
                <a:solidFill>
                  <a:schemeClr val="bg1"/>
                </a:solidFill>
                <a:latin typeface="Courier New"/>
                <a:ea typeface="Calibri"/>
                <a:cs typeface="Times New Roman"/>
              </a:rPr>
              <a:t>(; !</a:t>
            </a:r>
            <a:r>
              <a:rPr lang="en-US" sz="2624" dirty="0" err="1">
                <a:solidFill>
                  <a:schemeClr val="bg1"/>
                </a:solidFill>
                <a:latin typeface="Courier New"/>
                <a:ea typeface="Calibri"/>
                <a:cs typeface="Times New Roman"/>
              </a:rPr>
              <a:t>connectIter.Done</a:t>
            </a:r>
            <a:r>
              <a:rPr lang="en-US" sz="2624" dirty="0">
                <a:solidFill>
                  <a:schemeClr val="bg1"/>
                </a:solidFill>
                <a:latin typeface="Courier New"/>
                <a:ea typeface="Calibri"/>
                <a:cs typeface="Times New Roman"/>
              </a:rPr>
              <a:t>(); </a:t>
            </a:r>
            <a:r>
              <a:rPr lang="en-US" sz="2624" dirty="0" err="1">
                <a:solidFill>
                  <a:schemeClr val="bg1"/>
                </a:solidFill>
                <a:latin typeface="Courier New"/>
                <a:ea typeface="Calibri"/>
                <a:cs typeface="Times New Roman"/>
              </a:rPr>
              <a:t>connectIter.Next</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r>
              <a:rPr lang="en-US" sz="2624" dirty="0">
                <a:solidFill>
                  <a:schemeClr val="bg1"/>
                </a:solidFill>
                <a:latin typeface="Courier New"/>
                <a:ea typeface="Calibri"/>
                <a:cs typeface="Times New Roman"/>
              </a:rPr>
              <a:t>{</a:t>
            </a:r>
          </a:p>
          <a:p>
            <a:r>
              <a:rPr lang="en-US" sz="2624" dirty="0">
                <a:latin typeface="Courier New"/>
                <a:ea typeface="Calibri"/>
                <a:cs typeface="Times New Roman"/>
              </a:rPr>
              <a:t>        </a:t>
            </a:r>
            <a:r>
              <a:rPr lang="en-US" sz="2624" dirty="0" err="1">
                <a:solidFill>
                  <a:srgbClr val="2B91AF"/>
                </a:solidFill>
                <a:latin typeface="Courier New"/>
                <a:ea typeface="Calibri"/>
                <a:cs typeface="Times New Roman"/>
              </a:rPr>
              <a:t>ObjectId</a:t>
            </a:r>
            <a:r>
              <a:rPr lang="en-US" sz="2624" dirty="0">
                <a:latin typeface="Courier New"/>
                <a:ea typeface="Calibri"/>
                <a:cs typeface="Times New Roman"/>
              </a:rPr>
              <a:t> </a:t>
            </a:r>
            <a:r>
              <a:rPr lang="en-US" sz="2624" dirty="0" err="1">
                <a:solidFill>
                  <a:schemeClr val="bg1"/>
                </a:solidFill>
                <a:latin typeface="Courier New"/>
                <a:ea typeface="Calibri"/>
                <a:cs typeface="Times New Roman"/>
              </a:rPr>
              <a:t>curObjId</a:t>
            </a:r>
            <a:r>
              <a:rPr lang="en-US" sz="2624" dirty="0">
                <a:solidFill>
                  <a:schemeClr val="bg1"/>
                </a:solidFill>
                <a:latin typeface="Courier New"/>
                <a:ea typeface="Calibri"/>
                <a:cs typeface="Times New Roman"/>
              </a:rPr>
              <a:t> = </a:t>
            </a:r>
            <a:r>
              <a:rPr lang="en-US" sz="2624" dirty="0" err="1">
                <a:solidFill>
                  <a:schemeClr val="bg1"/>
                </a:solidFill>
                <a:latin typeface="Courier New"/>
                <a:ea typeface="Calibri"/>
                <a:cs typeface="Times New Roman"/>
              </a:rPr>
              <a:t>connectIter.ObjectId</a:t>
            </a:r>
            <a:r>
              <a:rPr lang="en-US" sz="2624" dirty="0">
                <a:solidFill>
                  <a:schemeClr val="bg1"/>
                </a:solidFill>
                <a:latin typeface="Courier New"/>
                <a:ea typeface="Calibri"/>
                <a:cs typeface="Times New Roman"/>
              </a:rPr>
              <a:t>;</a:t>
            </a:r>
          </a:p>
          <a:p>
            <a:r>
              <a:rPr lang="en-US" sz="2624" dirty="0">
                <a:solidFill>
                  <a:schemeClr val="bg1"/>
                </a:solidFill>
                <a:latin typeface="Courier New"/>
                <a:ea typeface="Calibri"/>
                <a:cs typeface="Times New Roman"/>
              </a:rPr>
              <a:t>        ...</a:t>
            </a:r>
          </a:p>
        </p:txBody>
      </p:sp>
    </p:spTree>
    <p:extLst>
      <p:ext uri="{BB962C8B-B14F-4D97-AF65-F5344CB8AC3E}">
        <p14:creationId xmlns:p14="http://schemas.microsoft.com/office/powerpoint/2010/main" val="2385342308"/>
      </p:ext>
    </p:extLst>
  </p:cSld>
  <p:clrMapOvr>
    <a:masterClrMapping/>
  </p:clrMapOvr>
  <p:transition spd="med">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Plant 3D Content Data Flow</a:t>
            </a:r>
            <a:endParaRPr lang="en-US" dirty="0"/>
          </a:p>
        </p:txBody>
      </p:sp>
      <p:sp>
        <p:nvSpPr>
          <p:cNvPr id="6" name="Rounded Rectangle 5"/>
          <p:cNvSpPr/>
          <p:nvPr/>
        </p:nvSpPr>
        <p:spPr bwMode="auto">
          <a:xfrm>
            <a:off x="2844139" y="2143915"/>
            <a:ext cx="2642327" cy="1571114"/>
          </a:xfrm>
          <a:prstGeom prst="roundRect">
            <a:avLst/>
          </a:prstGeom>
          <a:solidFill>
            <a:schemeClr val="accent2"/>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Piping</a:t>
            </a:r>
          </a:p>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Catalog(s)</a:t>
            </a:r>
          </a:p>
        </p:txBody>
      </p:sp>
      <p:sp>
        <p:nvSpPr>
          <p:cNvPr id="8" name="Rounded Rectangle 7"/>
          <p:cNvSpPr/>
          <p:nvPr/>
        </p:nvSpPr>
        <p:spPr bwMode="auto">
          <a:xfrm>
            <a:off x="6700509" y="2143915"/>
            <a:ext cx="2642327" cy="1571114"/>
          </a:xfrm>
          <a:prstGeom prst="roundRect">
            <a:avLst/>
          </a:prstGeom>
          <a:solidFill>
            <a:schemeClr val="accent1"/>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Piping</a:t>
            </a:r>
          </a:p>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Specification</a:t>
            </a:r>
          </a:p>
        </p:txBody>
      </p:sp>
      <p:sp>
        <p:nvSpPr>
          <p:cNvPr id="9" name="Rounded Rectangle 8"/>
          <p:cNvSpPr/>
          <p:nvPr/>
        </p:nvSpPr>
        <p:spPr bwMode="auto">
          <a:xfrm>
            <a:off x="6700509" y="5571799"/>
            <a:ext cx="2642327" cy="1571114"/>
          </a:xfrm>
          <a:prstGeom prst="roundRect">
            <a:avLst/>
          </a:prstGeom>
          <a:solidFill>
            <a:schemeClr val="accent4">
              <a:lumMod val="60000"/>
              <a:lumOff val="40000"/>
            </a:schemeClr>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Project Model</a:t>
            </a:r>
          </a:p>
        </p:txBody>
      </p:sp>
      <p:sp>
        <p:nvSpPr>
          <p:cNvPr id="10" name="Rounded Rectangle 9"/>
          <p:cNvSpPr/>
          <p:nvPr/>
        </p:nvSpPr>
        <p:spPr bwMode="auto">
          <a:xfrm>
            <a:off x="10485465" y="5571799"/>
            <a:ext cx="2642327" cy="1571114"/>
          </a:xfrm>
          <a:prstGeom prst="roundRect">
            <a:avLst/>
          </a:prstGeom>
          <a:solidFill>
            <a:schemeClr val="accent1"/>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Non-Spec Part</a:t>
            </a:r>
          </a:p>
        </p:txBody>
      </p:sp>
      <p:cxnSp>
        <p:nvCxnSpPr>
          <p:cNvPr id="12" name="Straight Arrow Connector 11"/>
          <p:cNvCxnSpPr>
            <a:stCxn id="6" idx="3"/>
            <a:endCxn id="8" idx="1"/>
          </p:cNvCxnSpPr>
          <p:nvPr/>
        </p:nvCxnSpPr>
        <p:spPr bwMode="auto">
          <a:xfrm>
            <a:off x="5486467" y="2929472"/>
            <a:ext cx="1214042" cy="0"/>
          </a:xfrm>
          <a:prstGeom prst="straightConnector1">
            <a:avLst/>
          </a:prstGeom>
          <a:solidFill>
            <a:schemeClr val="accent1"/>
          </a:solidFill>
          <a:ln w="50800" cap="flat" cmpd="sng" algn="ctr">
            <a:solidFill>
              <a:schemeClr val="accent3"/>
            </a:solidFill>
            <a:prstDash val="solid"/>
            <a:round/>
            <a:headEnd type="none" w="med" len="med"/>
            <a:tailEnd type="arrow"/>
          </a:ln>
          <a:effectLst/>
        </p:spPr>
      </p:cxnSp>
      <p:cxnSp>
        <p:nvCxnSpPr>
          <p:cNvPr id="13" name="Straight Arrow Connector 12"/>
          <p:cNvCxnSpPr>
            <a:stCxn id="8" idx="2"/>
            <a:endCxn id="9" idx="0"/>
          </p:cNvCxnSpPr>
          <p:nvPr/>
        </p:nvCxnSpPr>
        <p:spPr bwMode="auto">
          <a:xfrm>
            <a:off x="8021673" y="3715029"/>
            <a:ext cx="0" cy="1856771"/>
          </a:xfrm>
          <a:prstGeom prst="straightConnector1">
            <a:avLst/>
          </a:prstGeom>
          <a:solidFill>
            <a:schemeClr val="accent1"/>
          </a:solidFill>
          <a:ln w="50800" cap="flat" cmpd="sng" algn="ctr">
            <a:solidFill>
              <a:schemeClr val="accent3"/>
            </a:solidFill>
            <a:prstDash val="solid"/>
            <a:round/>
            <a:headEnd type="none" w="med" len="med"/>
            <a:tailEnd type="arrow"/>
          </a:ln>
          <a:effectLst/>
        </p:spPr>
      </p:cxnSp>
      <p:sp>
        <p:nvSpPr>
          <p:cNvPr id="28" name="TextBox 27"/>
          <p:cNvSpPr txBox="1"/>
          <p:nvPr/>
        </p:nvSpPr>
        <p:spPr>
          <a:xfrm>
            <a:off x="10699707" y="5000486"/>
            <a:ext cx="1785356" cy="1015406"/>
          </a:xfrm>
          <a:prstGeom prst="rect">
            <a:avLst/>
          </a:prstGeom>
          <a:noFill/>
        </p:spPr>
        <p:txBody>
          <a:bodyPr wrap="square" rtlCol="0">
            <a:spAutoFit/>
          </a:bodyPr>
          <a:lstStyle/>
          <a:p>
            <a:r>
              <a:rPr lang="en-US" sz="2999" dirty="0"/>
              <a:t>e.g. Welds</a:t>
            </a:r>
          </a:p>
        </p:txBody>
      </p:sp>
      <p:sp>
        <p:nvSpPr>
          <p:cNvPr id="14" name="Rounded Rectangle 13"/>
          <p:cNvSpPr/>
          <p:nvPr/>
        </p:nvSpPr>
        <p:spPr bwMode="auto">
          <a:xfrm>
            <a:off x="2844139" y="5571799"/>
            <a:ext cx="2642327" cy="1571114"/>
          </a:xfrm>
          <a:prstGeom prst="roundRect">
            <a:avLst/>
          </a:prstGeom>
          <a:solidFill>
            <a:schemeClr val="accent2"/>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Equipment</a:t>
            </a:r>
          </a:p>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Catalog</a:t>
            </a:r>
          </a:p>
        </p:txBody>
      </p:sp>
      <p:cxnSp>
        <p:nvCxnSpPr>
          <p:cNvPr id="15" name="Straight Arrow Connector 14"/>
          <p:cNvCxnSpPr>
            <a:stCxn id="14" idx="3"/>
            <a:endCxn id="9" idx="1"/>
          </p:cNvCxnSpPr>
          <p:nvPr/>
        </p:nvCxnSpPr>
        <p:spPr bwMode="auto">
          <a:xfrm>
            <a:off x="5486467" y="6357356"/>
            <a:ext cx="1214042" cy="0"/>
          </a:xfrm>
          <a:prstGeom prst="straightConnector1">
            <a:avLst/>
          </a:prstGeom>
          <a:solidFill>
            <a:schemeClr val="accent1"/>
          </a:solidFill>
          <a:ln w="50800" cap="flat" cmpd="sng" algn="ctr">
            <a:solidFill>
              <a:schemeClr val="accent3"/>
            </a:solidFill>
            <a:prstDash val="solid"/>
            <a:round/>
            <a:headEnd type="none" w="med" len="med"/>
            <a:tailEnd type="arrow"/>
          </a:ln>
          <a:effectLst/>
        </p:spPr>
      </p:cxnSp>
      <p:cxnSp>
        <p:nvCxnSpPr>
          <p:cNvPr id="21" name="Straight Arrow Connector 20"/>
          <p:cNvCxnSpPr>
            <a:stCxn id="10" idx="1"/>
            <a:endCxn id="9" idx="3"/>
          </p:cNvCxnSpPr>
          <p:nvPr/>
        </p:nvCxnSpPr>
        <p:spPr bwMode="auto">
          <a:xfrm flipH="1">
            <a:off x="9342836" y="6357356"/>
            <a:ext cx="1142628" cy="0"/>
          </a:xfrm>
          <a:prstGeom prst="straightConnector1">
            <a:avLst/>
          </a:prstGeom>
          <a:solidFill>
            <a:schemeClr val="accent1"/>
          </a:solidFill>
          <a:ln w="50800" cap="flat" cmpd="sng" algn="ctr">
            <a:solidFill>
              <a:schemeClr val="accent3"/>
            </a:solidFill>
            <a:prstDash val="solid"/>
            <a:round/>
            <a:headEnd type="none" w="med" len="med"/>
            <a:tailEnd type="arrow"/>
          </a:ln>
          <a:effectLst/>
        </p:spPr>
      </p:cxnSp>
    </p:spTree>
    <p:extLst>
      <p:ext uri="{BB962C8B-B14F-4D97-AF65-F5344CB8AC3E}">
        <p14:creationId xmlns:p14="http://schemas.microsoft.com/office/powerpoint/2010/main" val="59180659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Pipe Fitting</a:t>
            </a:r>
            <a:endParaRPr lang="en-US" dirty="0"/>
          </a:p>
        </p:txBody>
      </p:sp>
      <p:sp>
        <p:nvSpPr>
          <p:cNvPr id="19" name="Rounded Rectangle 18"/>
          <p:cNvSpPr/>
          <p:nvPr/>
        </p:nvSpPr>
        <p:spPr bwMode="auto">
          <a:xfrm>
            <a:off x="2772725" y="1786844"/>
            <a:ext cx="2927984" cy="999800"/>
          </a:xfrm>
          <a:prstGeom prst="roundRect">
            <a:avLst/>
          </a:prstGeom>
          <a:solidFill>
            <a:schemeClr val="accent1"/>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Spec</a:t>
            </a:r>
          </a:p>
        </p:txBody>
      </p:sp>
      <p:sp>
        <p:nvSpPr>
          <p:cNvPr id="21" name="Rounded Rectangle 20"/>
          <p:cNvSpPr/>
          <p:nvPr/>
        </p:nvSpPr>
        <p:spPr bwMode="auto">
          <a:xfrm>
            <a:off x="2772725" y="4072100"/>
            <a:ext cx="2927984" cy="999800"/>
          </a:xfrm>
          <a:prstGeom prst="roundRect">
            <a:avLst/>
          </a:prstGeom>
          <a:solidFill>
            <a:schemeClr val="accent4">
              <a:lumMod val="60000"/>
              <a:lumOff val="40000"/>
            </a:schemeClr>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999" dirty="0" err="1">
                <a:solidFill>
                  <a:srgbClr val="000000"/>
                </a:solidFill>
                <a:latin typeface="Gill Sans" charset="0"/>
                <a:ea typeface="ヒラギノ角ゴ Pro W3" charset="0"/>
                <a:cs typeface="ヒラギノ角ゴ Pro W3" charset="0"/>
                <a:sym typeface="Gill Sans" charset="0"/>
              </a:rPr>
              <a:t>SpecPart</a:t>
            </a:r>
            <a:endParaRPr lang="en-US" sz="2999" dirty="0">
              <a:solidFill>
                <a:srgbClr val="000000"/>
              </a:solidFill>
              <a:latin typeface="Gill Sans" charset="0"/>
              <a:ea typeface="ヒラギノ角ゴ Pro W3" charset="0"/>
              <a:cs typeface="ヒラギノ角ゴ Pro W3" charset="0"/>
              <a:sym typeface="Gill Sans" charset="0"/>
            </a:endParaRPr>
          </a:p>
        </p:txBody>
      </p:sp>
      <p:sp>
        <p:nvSpPr>
          <p:cNvPr id="22" name="Rounded Rectangle 21"/>
          <p:cNvSpPr/>
          <p:nvPr/>
        </p:nvSpPr>
        <p:spPr bwMode="auto">
          <a:xfrm>
            <a:off x="10771122" y="4072100"/>
            <a:ext cx="2927984" cy="999800"/>
          </a:xfrm>
          <a:prstGeom prst="roundRect">
            <a:avLst/>
          </a:prstGeom>
          <a:solidFill>
            <a:schemeClr val="accent4">
              <a:lumMod val="60000"/>
              <a:lumOff val="40000"/>
            </a:schemeClr>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999" dirty="0" err="1">
                <a:solidFill>
                  <a:srgbClr val="000000"/>
                </a:solidFill>
                <a:latin typeface="Gill Sans" charset="0"/>
                <a:ea typeface="ヒラギノ角ゴ Pro W3" charset="0"/>
                <a:cs typeface="ヒラギノ角ゴ Pro W3" charset="0"/>
                <a:sym typeface="Gill Sans" charset="0"/>
              </a:rPr>
              <a:t>PipeInlineAsset</a:t>
            </a:r>
            <a:endParaRPr lang="en-US" sz="2999" dirty="0">
              <a:solidFill>
                <a:srgbClr val="000000"/>
              </a:solidFill>
              <a:latin typeface="Gill Sans" charset="0"/>
              <a:ea typeface="ヒラギノ角ゴ Pro W3" charset="0"/>
              <a:cs typeface="ヒラギノ角ゴ Pro W3" charset="0"/>
              <a:sym typeface="Gill Sans" charset="0"/>
            </a:endParaRPr>
          </a:p>
        </p:txBody>
      </p:sp>
      <p:sp>
        <p:nvSpPr>
          <p:cNvPr id="23" name="Rounded Rectangle 22"/>
          <p:cNvSpPr/>
          <p:nvPr/>
        </p:nvSpPr>
        <p:spPr bwMode="auto">
          <a:xfrm>
            <a:off x="6914752" y="4072100"/>
            <a:ext cx="2927984" cy="999800"/>
          </a:xfrm>
          <a:prstGeom prst="roundRect">
            <a:avLst/>
          </a:prstGeom>
          <a:solidFill>
            <a:schemeClr val="accent4">
              <a:lumMod val="60000"/>
              <a:lumOff val="40000"/>
            </a:schemeClr>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Block</a:t>
            </a:r>
          </a:p>
        </p:txBody>
      </p:sp>
      <p:sp>
        <p:nvSpPr>
          <p:cNvPr id="24" name="Rounded Rectangle 23"/>
          <p:cNvSpPr/>
          <p:nvPr/>
        </p:nvSpPr>
        <p:spPr bwMode="auto">
          <a:xfrm>
            <a:off x="6914752" y="1786844"/>
            <a:ext cx="2927984" cy="999800"/>
          </a:xfrm>
          <a:prstGeom prst="roundRect">
            <a:avLst/>
          </a:prstGeom>
          <a:solidFill>
            <a:schemeClr val="accent1"/>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624" dirty="0" err="1">
                <a:solidFill>
                  <a:srgbClr val="000000"/>
                </a:solidFill>
                <a:latin typeface="Gill Sans" charset="0"/>
                <a:ea typeface="ヒラギノ角ゴ Pro W3" charset="0"/>
                <a:cs typeface="ヒラギノ角ゴ Pro W3" charset="0"/>
                <a:sym typeface="Gill Sans" charset="0"/>
              </a:rPr>
              <a:t>ContentManager</a:t>
            </a:r>
            <a:endParaRPr lang="en-US" sz="2624" dirty="0">
              <a:solidFill>
                <a:srgbClr val="000000"/>
              </a:solidFill>
              <a:latin typeface="Gill Sans" charset="0"/>
              <a:ea typeface="ヒラギノ角ゴ Pro W3" charset="0"/>
              <a:cs typeface="ヒラギノ角ゴ Pro W3" charset="0"/>
              <a:sym typeface="Gill Sans" charset="0"/>
            </a:endParaRPr>
          </a:p>
        </p:txBody>
      </p:sp>
      <p:cxnSp>
        <p:nvCxnSpPr>
          <p:cNvPr id="25" name="Straight Arrow Connector 24"/>
          <p:cNvCxnSpPr>
            <a:stCxn id="19" idx="2"/>
            <a:endCxn id="21" idx="0"/>
          </p:cNvCxnSpPr>
          <p:nvPr/>
        </p:nvCxnSpPr>
        <p:spPr bwMode="auto">
          <a:xfrm>
            <a:off x="4236717" y="2786643"/>
            <a:ext cx="0" cy="1285457"/>
          </a:xfrm>
          <a:prstGeom prst="straightConnector1">
            <a:avLst/>
          </a:prstGeom>
          <a:solidFill>
            <a:schemeClr val="accent1"/>
          </a:solidFill>
          <a:ln w="50800" cap="flat" cmpd="sng" algn="ctr">
            <a:solidFill>
              <a:schemeClr val="accent3"/>
            </a:solidFill>
            <a:prstDash val="solid"/>
            <a:round/>
            <a:headEnd type="none" w="med" len="med"/>
            <a:tailEnd type="arrow"/>
          </a:ln>
          <a:effectLst/>
        </p:spPr>
      </p:cxnSp>
      <p:sp>
        <p:nvSpPr>
          <p:cNvPr id="29" name="Can 28"/>
          <p:cNvSpPr/>
          <p:nvPr/>
        </p:nvSpPr>
        <p:spPr bwMode="auto">
          <a:xfrm>
            <a:off x="2772725" y="6285942"/>
            <a:ext cx="2927984" cy="1571114"/>
          </a:xfrm>
          <a:prstGeom prst="can">
            <a:avLst/>
          </a:prstGeom>
          <a:solidFill>
            <a:schemeClr val="accent1"/>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Project</a:t>
            </a:r>
          </a:p>
          <a:p>
            <a:pPr algn="ctr" defTabSz="856976" fontAlgn="base">
              <a:spcBef>
                <a:spcPct val="0"/>
              </a:spcBef>
              <a:spcAft>
                <a:spcPct val="0"/>
              </a:spcAft>
            </a:pPr>
            <a:r>
              <a:rPr lang="en-US" sz="2999" dirty="0">
                <a:solidFill>
                  <a:srgbClr val="000000"/>
                </a:solidFill>
                <a:latin typeface="Gill Sans" charset="0"/>
                <a:ea typeface="ヒラギノ角ゴ Pro W3" charset="0"/>
                <a:cs typeface="ヒラギノ角ゴ Pro W3" charset="0"/>
                <a:sym typeface="Gill Sans" charset="0"/>
              </a:rPr>
              <a:t>Database</a:t>
            </a:r>
          </a:p>
        </p:txBody>
      </p:sp>
      <p:sp>
        <p:nvSpPr>
          <p:cNvPr id="30" name="Can 29"/>
          <p:cNvSpPr/>
          <p:nvPr/>
        </p:nvSpPr>
        <p:spPr bwMode="auto">
          <a:xfrm>
            <a:off x="6914752" y="6285942"/>
            <a:ext cx="2927984" cy="1571114"/>
          </a:xfrm>
          <a:prstGeom prst="can">
            <a:avLst/>
          </a:prstGeom>
          <a:solidFill>
            <a:schemeClr val="accent1"/>
          </a:solidFill>
          <a:ln w="25400" cap="flat" cmpd="sng" algn="ctr">
            <a:solidFill>
              <a:srgbClr val="000000"/>
            </a:solidFill>
            <a:prstDash val="solid"/>
            <a:round/>
            <a:headEnd type="none" w="med" len="med"/>
            <a:tailEnd type="none" w="med" len="med"/>
          </a:ln>
          <a:effectLst/>
        </p:spPr>
        <p:txBody>
          <a:bodyPr vert="horz" wrap="square" lIns="85697" tIns="42849" rIns="85697" bIns="42849" numCol="1" rtlCol="0" anchor="ctr" anchorCtr="0" compatLnSpc="1">
            <a:prstTxWarp prst="textNoShape">
              <a:avLst/>
            </a:prstTxWarp>
          </a:bodyPr>
          <a:lstStyle/>
          <a:p>
            <a:pPr algn="ctr" defTabSz="856976" fontAlgn="base">
              <a:spcBef>
                <a:spcPct val="0"/>
              </a:spcBef>
              <a:spcAft>
                <a:spcPct val="0"/>
              </a:spcAft>
            </a:pPr>
            <a:r>
              <a:rPr lang="en-US" sz="2999" dirty="0" err="1">
                <a:solidFill>
                  <a:srgbClr val="000000"/>
                </a:solidFill>
                <a:latin typeface="Gill Sans" charset="0"/>
                <a:ea typeface="ヒラギノ角ゴ Pro W3" charset="0"/>
                <a:cs typeface="ヒラギノ角ゴ Pro W3" charset="0"/>
                <a:sym typeface="Gill Sans" charset="0"/>
              </a:rPr>
              <a:t>AcDbDatabase</a:t>
            </a:r>
            <a:endParaRPr lang="en-US" sz="2999" dirty="0">
              <a:solidFill>
                <a:srgbClr val="000000"/>
              </a:solidFill>
              <a:latin typeface="Gill Sans" charset="0"/>
              <a:ea typeface="ヒラギノ角ゴ Pro W3" charset="0"/>
              <a:cs typeface="ヒラギノ角ゴ Pro W3" charset="0"/>
              <a:sym typeface="Gill Sans" charset="0"/>
            </a:endParaRPr>
          </a:p>
        </p:txBody>
      </p:sp>
      <p:cxnSp>
        <p:nvCxnSpPr>
          <p:cNvPr id="31" name="Straight Arrow Connector 30"/>
          <p:cNvCxnSpPr>
            <a:stCxn id="21" idx="2"/>
            <a:endCxn id="29" idx="1"/>
          </p:cNvCxnSpPr>
          <p:nvPr/>
        </p:nvCxnSpPr>
        <p:spPr bwMode="auto">
          <a:xfrm>
            <a:off x="4236717" y="5071900"/>
            <a:ext cx="0" cy="1214042"/>
          </a:xfrm>
          <a:prstGeom prst="straightConnector1">
            <a:avLst/>
          </a:prstGeom>
          <a:solidFill>
            <a:schemeClr val="accent1"/>
          </a:solidFill>
          <a:ln w="50800" cap="flat" cmpd="sng" algn="ctr">
            <a:solidFill>
              <a:schemeClr val="accent3"/>
            </a:solidFill>
            <a:prstDash val="solid"/>
            <a:round/>
            <a:headEnd type="none" w="med" len="med"/>
            <a:tailEnd type="arrow"/>
          </a:ln>
          <a:effectLst/>
        </p:spPr>
      </p:cxnSp>
      <p:cxnSp>
        <p:nvCxnSpPr>
          <p:cNvPr id="40" name="Straight Arrow Connector 39"/>
          <p:cNvCxnSpPr>
            <a:stCxn id="21" idx="3"/>
            <a:endCxn id="24" idx="1"/>
          </p:cNvCxnSpPr>
          <p:nvPr/>
        </p:nvCxnSpPr>
        <p:spPr bwMode="auto">
          <a:xfrm flipV="1">
            <a:off x="5700710" y="2286744"/>
            <a:ext cx="1214042" cy="2285256"/>
          </a:xfrm>
          <a:prstGeom prst="bentConnector3">
            <a:avLst>
              <a:gd name="adj1" fmla="val 50000"/>
            </a:avLst>
          </a:prstGeom>
          <a:solidFill>
            <a:schemeClr val="accent1"/>
          </a:solidFill>
          <a:ln w="50800" cap="flat" cmpd="sng" algn="ctr">
            <a:solidFill>
              <a:schemeClr val="accent3"/>
            </a:solidFill>
            <a:prstDash val="solid"/>
            <a:round/>
            <a:headEnd type="none" w="med" len="med"/>
            <a:tailEnd type="arrow"/>
          </a:ln>
          <a:effectLst/>
        </p:spPr>
      </p:cxnSp>
      <p:cxnSp>
        <p:nvCxnSpPr>
          <p:cNvPr id="43" name="Straight Arrow Connector 42"/>
          <p:cNvCxnSpPr>
            <a:stCxn id="24" idx="2"/>
            <a:endCxn id="23" idx="0"/>
          </p:cNvCxnSpPr>
          <p:nvPr/>
        </p:nvCxnSpPr>
        <p:spPr bwMode="auto">
          <a:xfrm>
            <a:off x="8378744" y="2786643"/>
            <a:ext cx="0" cy="1285457"/>
          </a:xfrm>
          <a:prstGeom prst="straightConnector1">
            <a:avLst/>
          </a:prstGeom>
          <a:solidFill>
            <a:schemeClr val="accent1"/>
          </a:solidFill>
          <a:ln w="50800" cap="flat" cmpd="sng" algn="ctr">
            <a:solidFill>
              <a:schemeClr val="accent3"/>
            </a:solidFill>
            <a:prstDash val="solid"/>
            <a:round/>
            <a:headEnd type="none" w="med" len="med"/>
            <a:tailEnd type="arrow"/>
          </a:ln>
          <a:effectLst/>
        </p:spPr>
      </p:cxnSp>
      <p:cxnSp>
        <p:nvCxnSpPr>
          <p:cNvPr id="46" name="Straight Arrow Connector 45"/>
          <p:cNvCxnSpPr>
            <a:stCxn id="23" idx="2"/>
            <a:endCxn id="30" idx="1"/>
          </p:cNvCxnSpPr>
          <p:nvPr/>
        </p:nvCxnSpPr>
        <p:spPr bwMode="auto">
          <a:xfrm>
            <a:off x="8378744" y="5071900"/>
            <a:ext cx="0" cy="1214042"/>
          </a:xfrm>
          <a:prstGeom prst="straightConnector1">
            <a:avLst/>
          </a:prstGeom>
          <a:solidFill>
            <a:schemeClr val="accent1"/>
          </a:solidFill>
          <a:ln w="50800" cap="flat" cmpd="sng" algn="ctr">
            <a:solidFill>
              <a:schemeClr val="accent3"/>
            </a:solidFill>
            <a:prstDash val="solid"/>
            <a:round/>
            <a:headEnd type="none" w="med" len="med"/>
            <a:tailEnd type="arrow"/>
          </a:ln>
          <a:effectLst/>
        </p:spPr>
      </p:cxnSp>
      <p:cxnSp>
        <p:nvCxnSpPr>
          <p:cNvPr id="56" name="Straight Arrow Connector 55"/>
          <p:cNvCxnSpPr>
            <a:stCxn id="23" idx="3"/>
            <a:endCxn id="22" idx="1"/>
          </p:cNvCxnSpPr>
          <p:nvPr/>
        </p:nvCxnSpPr>
        <p:spPr bwMode="auto">
          <a:xfrm>
            <a:off x="9842736" y="4572000"/>
            <a:ext cx="928385" cy="0"/>
          </a:xfrm>
          <a:prstGeom prst="straightConnector1">
            <a:avLst/>
          </a:prstGeom>
          <a:solidFill>
            <a:schemeClr val="accent1"/>
          </a:solidFill>
          <a:ln w="50800" cap="flat" cmpd="sng" algn="ctr">
            <a:solidFill>
              <a:schemeClr val="accent3"/>
            </a:solidFill>
            <a:prstDash val="solid"/>
            <a:round/>
            <a:headEnd type="none" w="med" len="med"/>
            <a:tailEnd type="arrow"/>
          </a:ln>
          <a:effectLst/>
        </p:spPr>
      </p:cxnSp>
      <p:cxnSp>
        <p:nvCxnSpPr>
          <p:cNvPr id="59" name="Straight Arrow Connector 58"/>
          <p:cNvCxnSpPr>
            <a:stCxn id="22" idx="2"/>
            <a:endCxn id="30" idx="4"/>
          </p:cNvCxnSpPr>
          <p:nvPr/>
        </p:nvCxnSpPr>
        <p:spPr bwMode="auto">
          <a:xfrm rot="5400000">
            <a:off x="10039125" y="4875511"/>
            <a:ext cx="1999599" cy="2392377"/>
          </a:xfrm>
          <a:prstGeom prst="bentConnector2">
            <a:avLst/>
          </a:prstGeom>
          <a:solidFill>
            <a:schemeClr val="accent1"/>
          </a:solidFill>
          <a:ln w="50800" cap="flat" cmpd="sng" algn="ctr">
            <a:solidFill>
              <a:schemeClr val="accent3"/>
            </a:solidFill>
            <a:prstDash val="solid"/>
            <a:round/>
            <a:headEnd type="none" w="med" len="med"/>
            <a:tailEnd type="arrow"/>
          </a:ln>
          <a:effectLst/>
        </p:spPr>
      </p:cxnSp>
    </p:spTree>
    <p:extLst>
      <p:ext uri="{BB962C8B-B14F-4D97-AF65-F5344CB8AC3E}">
        <p14:creationId xmlns:p14="http://schemas.microsoft.com/office/powerpoint/2010/main" val="103816083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86968" y="341378"/>
            <a:ext cx="10624632" cy="1328305"/>
          </a:xfrm>
        </p:spPr>
        <p:txBody>
          <a:bodyPr/>
          <a:lstStyle/>
          <a:p>
            <a:r>
              <a:rPr lang="en-US" dirty="0" smtClean="0"/>
              <a:t>Inserting Pipe Fitting</a:t>
            </a:r>
            <a:endParaRPr lang="en-US" dirty="0"/>
          </a:p>
        </p:txBody>
      </p:sp>
      <p:sp>
        <p:nvSpPr>
          <p:cNvPr id="7" name="Content Placeholder 2"/>
          <p:cNvSpPr>
            <a:spLocks noGrp="1"/>
          </p:cNvSpPr>
          <p:nvPr>
            <p:ph idx="1"/>
          </p:nvPr>
        </p:nvSpPr>
        <p:spPr>
          <a:xfrm>
            <a:off x="2986968" y="2011681"/>
            <a:ext cx="10624632" cy="6278880"/>
          </a:xfrm>
        </p:spPr>
        <p:txBody>
          <a:bodyPr/>
          <a:lstStyle/>
          <a:p>
            <a:endParaRPr lang="en-US" dirty="0"/>
          </a:p>
        </p:txBody>
      </p:sp>
      <p:sp>
        <p:nvSpPr>
          <p:cNvPr id="8" name="Rectangle 7"/>
          <p:cNvSpPr/>
          <p:nvPr/>
        </p:nvSpPr>
        <p:spPr bwMode="auto">
          <a:xfrm>
            <a:off x="2772725" y="1715430"/>
            <a:ext cx="10997795" cy="6570111"/>
          </a:xfrm>
          <a:prstGeom prst="rect">
            <a:avLst/>
          </a:prstGeom>
          <a:solidFill>
            <a:schemeClr val="tx1"/>
          </a:solidFill>
          <a:ln w="25400" cap="flat" cmpd="sng" algn="ctr">
            <a:noFill/>
            <a:prstDash val="solid"/>
            <a:round/>
            <a:headEnd type="none" w="med" len="med"/>
            <a:tailEnd type="none" w="med" len="med"/>
          </a:ln>
          <a:effectLst>
            <a:softEdge rad="317500"/>
          </a:effectLst>
        </p:spPr>
        <p:txBody>
          <a:bodyPr vert="horz" wrap="square" lIns="121930" tIns="60965" rIns="121930" bIns="60965" numCol="1" rtlCol="0" anchor="t" anchorCtr="0" compatLnSpc="1">
            <a:prstTxWarp prst="textNoShape">
              <a:avLst/>
            </a:prstTxWarp>
          </a:bodyPr>
          <a:lstStyle/>
          <a:p>
            <a:endParaRPr lang="en-US" sz="1500" b="1" dirty="0">
              <a:solidFill>
                <a:schemeClr val="bg1"/>
              </a:solidFill>
              <a:latin typeface="Courier New"/>
              <a:ea typeface="Calibri"/>
              <a:cs typeface="Times New Roman"/>
            </a:endParaRPr>
          </a:p>
          <a:p>
            <a:r>
              <a:rPr lang="en-US" sz="2624" dirty="0">
                <a:solidFill>
                  <a:schemeClr val="bg1"/>
                </a:solidFill>
                <a:latin typeface="Courier New"/>
                <a:cs typeface="Courier New"/>
              </a:rPr>
              <a:t>  </a:t>
            </a:r>
            <a:r>
              <a:rPr lang="en-US" sz="2249" dirty="0" err="1">
                <a:solidFill>
                  <a:srgbClr val="004282"/>
                </a:solidFill>
                <a:latin typeface="Courier New"/>
                <a:cs typeface="Courier New"/>
              </a:rPr>
              <a:t>var</a:t>
            </a:r>
            <a:r>
              <a:rPr lang="en-US" sz="2249" dirty="0">
                <a:solidFill>
                  <a:schemeClr val="bg1"/>
                </a:solidFill>
                <a:latin typeface="Courier New"/>
                <a:cs typeface="Courier New"/>
              </a:rPr>
              <a:t> </a:t>
            </a:r>
            <a:r>
              <a:rPr lang="en-US" sz="2249" dirty="0" err="1">
                <a:solidFill>
                  <a:schemeClr val="bg1"/>
                </a:solidFill>
                <a:latin typeface="Courier New"/>
                <a:cs typeface="Courier New"/>
              </a:rPr>
              <a:t>specMgr</a:t>
            </a:r>
            <a:r>
              <a:rPr lang="en-US" sz="2249" dirty="0">
                <a:solidFill>
                  <a:schemeClr val="bg1"/>
                </a:solidFill>
                <a:latin typeface="Courier New"/>
                <a:cs typeface="Courier New"/>
              </a:rPr>
              <a:t> = </a:t>
            </a:r>
            <a:r>
              <a:rPr lang="en-US" sz="2249" dirty="0" err="1">
                <a:solidFill>
                  <a:schemeClr val="accent6">
                    <a:lumMod val="75000"/>
                  </a:schemeClr>
                </a:solidFill>
                <a:latin typeface="Courier New"/>
                <a:cs typeface="Courier New"/>
              </a:rPr>
              <a:t>SpecManager</a:t>
            </a:r>
            <a:r>
              <a:rPr lang="en-US" sz="2249" dirty="0" err="1">
                <a:solidFill>
                  <a:schemeClr val="bg1"/>
                </a:solidFill>
                <a:latin typeface="Courier New"/>
                <a:cs typeface="Courier New"/>
              </a:rPr>
              <a:t>.GetSpecManager</a:t>
            </a:r>
            <a:r>
              <a:rPr lang="en-US" sz="2249" dirty="0">
                <a:solidFill>
                  <a:schemeClr val="bg1"/>
                </a:solidFill>
                <a:latin typeface="Courier New"/>
                <a:cs typeface="Courier New"/>
              </a:rPr>
              <a:t>();</a:t>
            </a:r>
          </a:p>
          <a:p>
            <a:r>
              <a:rPr lang="en-US" sz="2249" dirty="0">
                <a:solidFill>
                  <a:schemeClr val="bg1"/>
                </a:solidFill>
                <a:latin typeface="Courier New"/>
                <a:cs typeface="Courier New"/>
              </a:rPr>
              <a:t>  </a:t>
            </a:r>
            <a:r>
              <a:rPr lang="en-US" sz="2249" dirty="0" err="1">
                <a:solidFill>
                  <a:srgbClr val="0D6666"/>
                </a:solidFill>
                <a:latin typeface="Courier New"/>
                <a:cs typeface="Courier New"/>
              </a:rPr>
              <a:t>SpecPart</a:t>
            </a:r>
            <a:r>
              <a:rPr lang="en-US" sz="2249" dirty="0">
                <a:solidFill>
                  <a:schemeClr val="bg1"/>
                </a:solidFill>
                <a:latin typeface="Courier New"/>
                <a:cs typeface="Courier New"/>
              </a:rPr>
              <a:t> part = null;</a:t>
            </a:r>
          </a:p>
          <a:p>
            <a:r>
              <a:rPr lang="en-US" sz="2249" dirty="0">
                <a:solidFill>
                  <a:schemeClr val="bg1"/>
                </a:solidFill>
                <a:latin typeface="Courier New"/>
                <a:cs typeface="Courier New"/>
              </a:rPr>
              <a:t>  </a:t>
            </a:r>
            <a:r>
              <a:rPr lang="en-US" sz="2249" dirty="0" err="1">
                <a:solidFill>
                  <a:srgbClr val="004282"/>
                </a:solidFill>
                <a:latin typeface="Courier New"/>
                <a:cs typeface="Courier New"/>
              </a:rPr>
              <a:t>var</a:t>
            </a:r>
            <a:r>
              <a:rPr lang="en-US" sz="2249" dirty="0">
                <a:solidFill>
                  <a:schemeClr val="bg1"/>
                </a:solidFill>
                <a:latin typeface="Courier New"/>
                <a:cs typeface="Courier New"/>
              </a:rPr>
              <a:t> reader = </a:t>
            </a:r>
            <a:r>
              <a:rPr lang="en-US" sz="2249" dirty="0" err="1">
                <a:solidFill>
                  <a:schemeClr val="bg1"/>
                </a:solidFill>
                <a:latin typeface="Courier New"/>
                <a:cs typeface="Courier New"/>
              </a:rPr>
              <a:t>specMgr.SelectParts</a:t>
            </a:r>
            <a:r>
              <a:rPr lang="en-US" sz="2249" dirty="0">
                <a:solidFill>
                  <a:schemeClr val="bg1"/>
                </a:solidFill>
                <a:latin typeface="Courier New"/>
                <a:cs typeface="Courier New"/>
              </a:rPr>
              <a:t>(</a:t>
            </a:r>
            <a:r>
              <a:rPr lang="en-US" sz="2249" dirty="0">
                <a:solidFill>
                  <a:schemeClr val="accent3"/>
                </a:solidFill>
                <a:latin typeface="Courier New"/>
                <a:cs typeface="Courier New"/>
              </a:rPr>
              <a:t>“CS300”</a:t>
            </a:r>
            <a:r>
              <a:rPr lang="en-US" sz="2249" dirty="0">
                <a:solidFill>
                  <a:srgbClr val="DD0000"/>
                </a:solidFill>
                <a:latin typeface="Courier New"/>
                <a:cs typeface="Courier New"/>
              </a:rPr>
              <a:t>, “Valve”</a:t>
            </a:r>
            <a:r>
              <a:rPr lang="en-US" sz="2249" dirty="0">
                <a:solidFill>
                  <a:schemeClr val="bg1"/>
                </a:solidFill>
                <a:latin typeface="Courier New"/>
                <a:cs typeface="Courier New"/>
              </a:rPr>
              <a:t>, </a:t>
            </a:r>
          </a:p>
          <a:p>
            <a:r>
              <a:rPr lang="en-US" sz="2249" dirty="0">
                <a:solidFill>
                  <a:schemeClr val="bg1"/>
                </a:solidFill>
                <a:latin typeface="Courier New"/>
                <a:cs typeface="Courier New"/>
              </a:rPr>
              <a:t>                                   names, values);</a:t>
            </a:r>
          </a:p>
          <a:p>
            <a:r>
              <a:rPr lang="en-US" sz="2249" dirty="0">
                <a:solidFill>
                  <a:schemeClr val="bg1"/>
                </a:solidFill>
                <a:latin typeface="Courier New"/>
                <a:cs typeface="Courier New"/>
              </a:rPr>
              <a:t>  </a:t>
            </a:r>
            <a:r>
              <a:rPr lang="en-US" sz="2249" dirty="0">
                <a:solidFill>
                  <a:schemeClr val="accent4"/>
                </a:solidFill>
                <a:latin typeface="Courier New"/>
                <a:cs typeface="Courier New"/>
              </a:rPr>
              <a:t>for</a:t>
            </a:r>
            <a:r>
              <a:rPr lang="en-US" sz="2249" dirty="0">
                <a:solidFill>
                  <a:schemeClr val="bg1"/>
                </a:solidFill>
                <a:latin typeface="Courier New"/>
                <a:cs typeface="Courier New"/>
              </a:rPr>
              <a:t> (; !</a:t>
            </a:r>
            <a:r>
              <a:rPr lang="en-US" sz="2249" dirty="0" err="1">
                <a:solidFill>
                  <a:schemeClr val="bg1"/>
                </a:solidFill>
                <a:latin typeface="Courier New"/>
                <a:cs typeface="Courier New"/>
              </a:rPr>
              <a:t>reader.Done</a:t>
            </a:r>
            <a:r>
              <a:rPr lang="en-US" sz="2249" dirty="0">
                <a:solidFill>
                  <a:schemeClr val="bg1"/>
                </a:solidFill>
                <a:latin typeface="Courier New"/>
                <a:cs typeface="Courier New"/>
              </a:rPr>
              <a:t>; </a:t>
            </a:r>
            <a:r>
              <a:rPr lang="en-US" sz="2249" dirty="0" err="1">
                <a:solidFill>
                  <a:schemeClr val="bg1"/>
                </a:solidFill>
                <a:latin typeface="Courier New"/>
                <a:cs typeface="Courier New"/>
              </a:rPr>
              <a:t>reader.Next</a:t>
            </a:r>
            <a:r>
              <a:rPr lang="en-US" sz="2249" dirty="0">
                <a:solidFill>
                  <a:schemeClr val="bg1"/>
                </a:solidFill>
                <a:latin typeface="Courier New"/>
                <a:cs typeface="Courier New"/>
              </a:rPr>
              <a:t>) {</a:t>
            </a:r>
          </a:p>
          <a:p>
            <a:r>
              <a:rPr lang="en-US" sz="2249" dirty="0">
                <a:solidFill>
                  <a:schemeClr val="bg1"/>
                </a:solidFill>
                <a:latin typeface="Courier New"/>
                <a:cs typeface="Courier New"/>
              </a:rPr>
              <a:t>     part = </a:t>
            </a:r>
            <a:r>
              <a:rPr lang="en-US" sz="2249" dirty="0" err="1">
                <a:solidFill>
                  <a:schemeClr val="bg1"/>
                </a:solidFill>
                <a:latin typeface="Courier New"/>
                <a:cs typeface="Courier New"/>
              </a:rPr>
              <a:t>reader.Current</a:t>
            </a:r>
            <a:r>
              <a:rPr lang="en-US" sz="2249" dirty="0">
                <a:solidFill>
                  <a:schemeClr val="bg1"/>
                </a:solidFill>
                <a:latin typeface="Courier New"/>
                <a:cs typeface="Courier New"/>
              </a:rPr>
              <a:t>;</a:t>
            </a:r>
          </a:p>
          <a:p>
            <a:r>
              <a:rPr lang="en-US" sz="2249" dirty="0">
                <a:solidFill>
                  <a:schemeClr val="bg1"/>
                </a:solidFill>
                <a:latin typeface="Courier New"/>
                <a:cs typeface="Courier New"/>
              </a:rPr>
              <a:t>     break;</a:t>
            </a:r>
          </a:p>
          <a:p>
            <a:r>
              <a:rPr lang="en-US" sz="2249" dirty="0">
                <a:solidFill>
                  <a:schemeClr val="bg1"/>
                </a:solidFill>
                <a:latin typeface="Courier New"/>
                <a:cs typeface="Courier New"/>
              </a:rPr>
              <a:t>  }</a:t>
            </a:r>
          </a:p>
          <a:p>
            <a:r>
              <a:rPr lang="en-US" sz="2249" dirty="0">
                <a:solidFill>
                  <a:srgbClr val="004282"/>
                </a:solidFill>
                <a:latin typeface="Courier New"/>
                <a:cs typeface="Courier New"/>
              </a:rPr>
              <a:t>  </a:t>
            </a:r>
            <a:r>
              <a:rPr lang="en-US" sz="2249" dirty="0" err="1">
                <a:solidFill>
                  <a:srgbClr val="004282"/>
                </a:solidFill>
                <a:latin typeface="Courier New"/>
                <a:cs typeface="Courier New"/>
              </a:rPr>
              <a:t>var</a:t>
            </a:r>
            <a:r>
              <a:rPr lang="en-US" sz="2249" dirty="0">
                <a:solidFill>
                  <a:schemeClr val="bg1"/>
                </a:solidFill>
                <a:latin typeface="Courier New"/>
                <a:cs typeface="Courier New"/>
              </a:rPr>
              <a:t> </a:t>
            </a:r>
            <a:r>
              <a:rPr lang="en-US" sz="2249" dirty="0" err="1">
                <a:solidFill>
                  <a:schemeClr val="bg1"/>
                </a:solidFill>
                <a:latin typeface="Courier New"/>
                <a:cs typeface="Courier New"/>
              </a:rPr>
              <a:t>contentMgr</a:t>
            </a:r>
            <a:r>
              <a:rPr lang="en-US" sz="2249" dirty="0">
                <a:solidFill>
                  <a:schemeClr val="bg1"/>
                </a:solidFill>
                <a:latin typeface="Courier New"/>
                <a:cs typeface="Courier New"/>
              </a:rPr>
              <a:t> = </a:t>
            </a:r>
            <a:r>
              <a:rPr lang="en-US" sz="2249" dirty="0" err="1">
                <a:solidFill>
                  <a:srgbClr val="0D6666"/>
                </a:solidFill>
                <a:latin typeface="Courier New"/>
                <a:cs typeface="Courier New"/>
              </a:rPr>
              <a:t>ContentManager</a:t>
            </a:r>
            <a:r>
              <a:rPr lang="en-US" sz="2249" dirty="0" err="1">
                <a:solidFill>
                  <a:schemeClr val="bg1"/>
                </a:solidFill>
                <a:latin typeface="Courier New"/>
                <a:cs typeface="Courier New"/>
              </a:rPr>
              <a:t>.GetContentManager</a:t>
            </a:r>
            <a:r>
              <a:rPr lang="en-US" sz="2249" dirty="0">
                <a:solidFill>
                  <a:schemeClr val="bg1"/>
                </a:solidFill>
                <a:latin typeface="Courier New"/>
                <a:cs typeface="Courier New"/>
              </a:rPr>
              <a:t>();</a:t>
            </a:r>
          </a:p>
          <a:p>
            <a:r>
              <a:rPr lang="en-US" sz="2249" dirty="0">
                <a:solidFill>
                  <a:schemeClr val="bg1"/>
                </a:solidFill>
                <a:latin typeface="Courier New"/>
                <a:cs typeface="Courier New"/>
              </a:rPr>
              <a:t>  </a:t>
            </a:r>
            <a:r>
              <a:rPr lang="en-US" sz="2249" dirty="0" err="1">
                <a:solidFill>
                  <a:srgbClr val="004282"/>
                </a:solidFill>
                <a:latin typeface="Courier New"/>
                <a:cs typeface="Courier New"/>
              </a:rPr>
              <a:t>var</a:t>
            </a:r>
            <a:r>
              <a:rPr lang="en-US" sz="2249" dirty="0">
                <a:solidFill>
                  <a:schemeClr val="bg1"/>
                </a:solidFill>
                <a:latin typeface="Courier New"/>
                <a:cs typeface="Courier New"/>
              </a:rPr>
              <a:t> </a:t>
            </a:r>
            <a:r>
              <a:rPr lang="en-US" sz="2249" dirty="0" err="1">
                <a:solidFill>
                  <a:schemeClr val="bg1"/>
                </a:solidFill>
                <a:latin typeface="Courier New"/>
                <a:cs typeface="Courier New"/>
              </a:rPr>
              <a:t>blockId</a:t>
            </a:r>
            <a:r>
              <a:rPr lang="en-US" sz="2249" dirty="0">
                <a:solidFill>
                  <a:schemeClr val="bg1"/>
                </a:solidFill>
                <a:latin typeface="Courier New"/>
                <a:cs typeface="Courier New"/>
              </a:rPr>
              <a:t> = </a:t>
            </a:r>
            <a:r>
              <a:rPr lang="en-US" sz="2249" dirty="0" err="1">
                <a:solidFill>
                  <a:schemeClr val="bg1"/>
                </a:solidFill>
                <a:latin typeface="Courier New"/>
                <a:cs typeface="Courier New"/>
              </a:rPr>
              <a:t>content.GetSymbol</a:t>
            </a:r>
            <a:r>
              <a:rPr lang="en-US" sz="2249" dirty="0">
                <a:solidFill>
                  <a:schemeClr val="bg1"/>
                </a:solidFill>
                <a:latin typeface="Courier New"/>
                <a:cs typeface="Courier New"/>
              </a:rPr>
              <a:t>(part, </a:t>
            </a:r>
            <a:r>
              <a:rPr lang="en-US" sz="2249" dirty="0" err="1">
                <a:solidFill>
                  <a:schemeClr val="bg1"/>
                </a:solidFill>
                <a:latin typeface="Courier New"/>
                <a:cs typeface="Courier New"/>
              </a:rPr>
              <a:t>db</a:t>
            </a:r>
            <a:r>
              <a:rPr lang="en-US" sz="2249" dirty="0">
                <a:solidFill>
                  <a:schemeClr val="bg1"/>
                </a:solidFill>
                <a:latin typeface="Courier New"/>
                <a:cs typeface="Courier New"/>
              </a:rPr>
              <a:t>);</a:t>
            </a:r>
          </a:p>
          <a:p>
            <a:r>
              <a:rPr lang="en-US" sz="2249" dirty="0">
                <a:solidFill>
                  <a:schemeClr val="bg1"/>
                </a:solidFill>
                <a:latin typeface="Courier New"/>
                <a:cs typeface="Courier New"/>
              </a:rPr>
              <a:t>  </a:t>
            </a:r>
            <a:r>
              <a:rPr lang="en-US" sz="2249" dirty="0" err="1">
                <a:solidFill>
                  <a:srgbClr val="004282"/>
                </a:solidFill>
                <a:latin typeface="Courier New"/>
                <a:cs typeface="Courier New"/>
              </a:rPr>
              <a:t>var</a:t>
            </a:r>
            <a:r>
              <a:rPr lang="en-US" sz="2249" dirty="0">
                <a:solidFill>
                  <a:schemeClr val="bg1"/>
                </a:solidFill>
                <a:latin typeface="Courier New"/>
                <a:cs typeface="Courier New"/>
              </a:rPr>
              <a:t> asset = new </a:t>
            </a:r>
            <a:r>
              <a:rPr lang="en-US" sz="2249" dirty="0" err="1">
                <a:solidFill>
                  <a:srgbClr val="0D6666"/>
                </a:solidFill>
                <a:latin typeface="Courier New"/>
                <a:cs typeface="Courier New"/>
              </a:rPr>
              <a:t>PipeInlineAsset</a:t>
            </a:r>
            <a:r>
              <a:rPr lang="en-US" sz="2249" dirty="0">
                <a:solidFill>
                  <a:schemeClr val="bg1"/>
                </a:solidFill>
                <a:latin typeface="Courier New"/>
                <a:cs typeface="Courier New"/>
              </a:rPr>
              <a:t>();</a:t>
            </a:r>
          </a:p>
          <a:p>
            <a:r>
              <a:rPr lang="en-US" sz="2249" dirty="0">
                <a:solidFill>
                  <a:schemeClr val="bg1"/>
                </a:solidFill>
                <a:latin typeface="Courier New"/>
                <a:cs typeface="Courier New"/>
              </a:rPr>
              <a:t>  </a:t>
            </a:r>
            <a:r>
              <a:rPr lang="en-US" sz="2249" dirty="0" err="1">
                <a:solidFill>
                  <a:schemeClr val="bg1"/>
                </a:solidFill>
                <a:latin typeface="Courier New"/>
                <a:cs typeface="Courier New"/>
              </a:rPr>
              <a:t>asset.SymbolId</a:t>
            </a:r>
            <a:r>
              <a:rPr lang="en-US" sz="2249" dirty="0">
                <a:solidFill>
                  <a:schemeClr val="bg1"/>
                </a:solidFill>
                <a:latin typeface="Courier New"/>
                <a:cs typeface="Courier New"/>
              </a:rPr>
              <a:t> = </a:t>
            </a:r>
            <a:r>
              <a:rPr lang="en-US" sz="2249" dirty="0" err="1">
                <a:solidFill>
                  <a:schemeClr val="bg1"/>
                </a:solidFill>
                <a:latin typeface="Courier New"/>
                <a:cs typeface="Courier New"/>
              </a:rPr>
              <a:t>blockId</a:t>
            </a:r>
            <a:r>
              <a:rPr lang="en-US" sz="2249" dirty="0">
                <a:solidFill>
                  <a:schemeClr val="bg1"/>
                </a:solidFill>
                <a:latin typeface="Courier New"/>
                <a:cs typeface="Courier New"/>
              </a:rPr>
              <a:t>;</a:t>
            </a:r>
          </a:p>
          <a:p>
            <a:r>
              <a:rPr lang="en-US" sz="2249" dirty="0">
                <a:solidFill>
                  <a:schemeClr val="bg1"/>
                </a:solidFill>
                <a:latin typeface="Courier New"/>
                <a:cs typeface="Courier New"/>
              </a:rPr>
              <a:t>  </a:t>
            </a:r>
            <a:r>
              <a:rPr lang="en-US" sz="2249" dirty="0" err="1">
                <a:solidFill>
                  <a:schemeClr val="bg1"/>
                </a:solidFill>
                <a:latin typeface="Courier New"/>
                <a:cs typeface="Courier New"/>
              </a:rPr>
              <a:t>asset.Position</a:t>
            </a:r>
            <a:r>
              <a:rPr lang="en-US" sz="2249" dirty="0">
                <a:solidFill>
                  <a:schemeClr val="bg1"/>
                </a:solidFill>
                <a:latin typeface="Courier New"/>
                <a:cs typeface="Courier New"/>
              </a:rPr>
              <a:t> = </a:t>
            </a:r>
            <a:r>
              <a:rPr lang="en-US" sz="2249" dirty="0" err="1">
                <a:solidFill>
                  <a:schemeClr val="bg1"/>
                </a:solidFill>
                <a:latin typeface="Courier New"/>
                <a:cs typeface="Courier New"/>
              </a:rPr>
              <a:t>pos</a:t>
            </a:r>
            <a:r>
              <a:rPr lang="en-US" sz="2249" dirty="0">
                <a:solidFill>
                  <a:schemeClr val="bg1"/>
                </a:solidFill>
                <a:latin typeface="Courier New"/>
                <a:cs typeface="Courier New"/>
              </a:rPr>
              <a:t>;	</a:t>
            </a:r>
          </a:p>
          <a:p>
            <a:r>
              <a:rPr lang="en-US" sz="2249" dirty="0">
                <a:solidFill>
                  <a:schemeClr val="bg1"/>
                </a:solidFill>
                <a:latin typeface="Courier New"/>
                <a:cs typeface="Courier New"/>
              </a:rPr>
              <a:t>  </a:t>
            </a:r>
            <a:r>
              <a:rPr lang="en-US" sz="2249" dirty="0" err="1">
                <a:solidFill>
                  <a:schemeClr val="bg1"/>
                </a:solidFill>
                <a:latin typeface="Courier New"/>
                <a:cs typeface="Courier New"/>
              </a:rPr>
              <a:t>asset.SetOrientation</a:t>
            </a:r>
            <a:r>
              <a:rPr lang="en-US" sz="2249" dirty="0">
                <a:solidFill>
                  <a:schemeClr val="bg1"/>
                </a:solidFill>
                <a:latin typeface="Courier New"/>
                <a:cs typeface="Courier New"/>
              </a:rPr>
              <a:t>(</a:t>
            </a:r>
            <a:r>
              <a:rPr lang="en-US" sz="2249" dirty="0" err="1">
                <a:solidFill>
                  <a:schemeClr val="bg1"/>
                </a:solidFill>
                <a:latin typeface="Courier New"/>
                <a:cs typeface="Courier New"/>
              </a:rPr>
              <a:t>xAxis</a:t>
            </a:r>
            <a:r>
              <a:rPr lang="en-US" sz="2249" dirty="0">
                <a:solidFill>
                  <a:schemeClr val="bg1"/>
                </a:solidFill>
                <a:latin typeface="Courier New"/>
                <a:cs typeface="Courier New"/>
              </a:rPr>
              <a:t>, </a:t>
            </a:r>
            <a:r>
              <a:rPr lang="en-US" sz="2249" dirty="0" err="1">
                <a:solidFill>
                  <a:schemeClr val="bg1"/>
                </a:solidFill>
                <a:latin typeface="Courier New"/>
                <a:cs typeface="Courier New"/>
              </a:rPr>
              <a:t>zAxis</a:t>
            </a:r>
            <a:r>
              <a:rPr lang="en-US" sz="2249" dirty="0">
                <a:solidFill>
                  <a:schemeClr val="bg1"/>
                </a:solidFill>
                <a:latin typeface="Courier New"/>
                <a:cs typeface="Courier New"/>
              </a:rPr>
              <a:t>);    </a:t>
            </a:r>
          </a:p>
          <a:p>
            <a:r>
              <a:rPr lang="en-US" sz="2249" dirty="0">
                <a:solidFill>
                  <a:schemeClr val="bg1"/>
                </a:solidFill>
                <a:latin typeface="Courier New"/>
                <a:cs typeface="Courier New"/>
              </a:rPr>
              <a:t>  </a:t>
            </a:r>
            <a:r>
              <a:rPr lang="en-US" sz="2249" dirty="0" err="1">
                <a:solidFill>
                  <a:srgbClr val="004282"/>
                </a:solidFill>
                <a:latin typeface="Courier New"/>
                <a:cs typeface="Courier New"/>
              </a:rPr>
              <a:t>var</a:t>
            </a:r>
            <a:r>
              <a:rPr lang="en-US" sz="2249" dirty="0">
                <a:solidFill>
                  <a:schemeClr val="bg1"/>
                </a:solidFill>
                <a:latin typeface="Courier New"/>
                <a:cs typeface="Courier New"/>
              </a:rPr>
              <a:t> adder = new </a:t>
            </a:r>
            <a:r>
              <a:rPr lang="en-US" sz="2249" dirty="0" err="1">
                <a:solidFill>
                  <a:srgbClr val="0D6666"/>
                </a:solidFill>
                <a:latin typeface="Courier New"/>
                <a:cs typeface="Courier New"/>
              </a:rPr>
              <a:t>PipingObjectAdder</a:t>
            </a:r>
            <a:r>
              <a:rPr lang="en-US" sz="2249" dirty="0">
                <a:solidFill>
                  <a:schemeClr val="bg1"/>
                </a:solidFill>
                <a:latin typeface="Courier New"/>
                <a:cs typeface="Courier New"/>
              </a:rPr>
              <a:t>(</a:t>
            </a:r>
            <a:r>
              <a:rPr lang="en-US" sz="2249" dirty="0" err="1">
                <a:solidFill>
                  <a:schemeClr val="bg1"/>
                </a:solidFill>
                <a:latin typeface="Courier New"/>
                <a:cs typeface="Courier New"/>
              </a:rPr>
              <a:t>dlm</a:t>
            </a:r>
            <a:r>
              <a:rPr lang="en-US" sz="2249" dirty="0">
                <a:solidFill>
                  <a:schemeClr val="bg1"/>
                </a:solidFill>
                <a:latin typeface="Courier New"/>
                <a:cs typeface="Courier New"/>
              </a:rPr>
              <a:t>, </a:t>
            </a:r>
            <a:r>
              <a:rPr lang="en-US" sz="2249" dirty="0" err="1">
                <a:solidFill>
                  <a:schemeClr val="bg1"/>
                </a:solidFill>
                <a:latin typeface="Courier New"/>
                <a:cs typeface="Courier New"/>
              </a:rPr>
              <a:t>db</a:t>
            </a:r>
            <a:r>
              <a:rPr lang="en-US" sz="2249" dirty="0">
                <a:solidFill>
                  <a:schemeClr val="bg1"/>
                </a:solidFill>
                <a:latin typeface="Courier New"/>
                <a:cs typeface="Courier New"/>
              </a:rPr>
              <a:t>);</a:t>
            </a:r>
          </a:p>
          <a:p>
            <a:r>
              <a:rPr lang="en-US" sz="2249" dirty="0">
                <a:solidFill>
                  <a:schemeClr val="bg1"/>
                </a:solidFill>
                <a:latin typeface="Courier New"/>
                <a:cs typeface="Courier New"/>
              </a:rPr>
              <a:t>  </a:t>
            </a:r>
            <a:r>
              <a:rPr lang="en-US" sz="2249" dirty="0" err="1">
                <a:solidFill>
                  <a:schemeClr val="bg1"/>
                </a:solidFill>
                <a:latin typeface="Courier New"/>
                <a:cs typeface="Courier New"/>
              </a:rPr>
              <a:t>adder.Add</a:t>
            </a:r>
            <a:r>
              <a:rPr lang="en-US" sz="2249" dirty="0">
                <a:solidFill>
                  <a:schemeClr val="bg1"/>
                </a:solidFill>
                <a:latin typeface="Courier New"/>
                <a:cs typeface="Courier New"/>
              </a:rPr>
              <a:t>(part, asset);</a:t>
            </a:r>
          </a:p>
          <a:p>
            <a:r>
              <a:rPr lang="en-US" sz="2249" dirty="0">
                <a:solidFill>
                  <a:schemeClr val="bg1"/>
                </a:solidFill>
                <a:latin typeface="Courier New"/>
                <a:cs typeface="Courier New"/>
              </a:rPr>
              <a:t>  </a:t>
            </a:r>
            <a:r>
              <a:rPr lang="en-US" sz="2249" dirty="0" err="1">
                <a:solidFill>
                  <a:schemeClr val="bg1"/>
                </a:solidFill>
                <a:latin typeface="Courier New"/>
                <a:cs typeface="Courier New"/>
              </a:rPr>
              <a:t>reader.Dispose</a:t>
            </a:r>
            <a:r>
              <a:rPr lang="en-US" sz="2249" dirty="0">
                <a:solidFill>
                  <a:schemeClr val="bg1"/>
                </a:solidFill>
                <a:latin typeface="Courier New"/>
                <a:cs typeface="Courier New"/>
              </a:rPr>
              <a:t>();</a:t>
            </a:r>
          </a:p>
        </p:txBody>
      </p:sp>
    </p:spTree>
    <p:extLst>
      <p:ext uri="{BB962C8B-B14F-4D97-AF65-F5344CB8AC3E}">
        <p14:creationId xmlns:p14="http://schemas.microsoft.com/office/powerpoint/2010/main" val="73306718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4 – Pipes </a:t>
            </a:r>
            <a:endParaRPr lang="en-US" dirty="0"/>
          </a:p>
        </p:txBody>
      </p:sp>
    </p:spTree>
    <p:extLst>
      <p:ext uri="{BB962C8B-B14F-4D97-AF65-F5344CB8AC3E}">
        <p14:creationId xmlns:p14="http://schemas.microsoft.com/office/powerpoint/2010/main" val="1820076060"/>
      </p:ext>
    </p:extLst>
  </p:cSld>
  <p:clrMapOvr>
    <a:masterClrMapping/>
  </p:clrMapOvr>
  <p:transition spd="med">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5 – Database Events</a:t>
            </a:r>
            <a:endParaRPr lang="en-US" dirty="0"/>
          </a:p>
        </p:txBody>
      </p:sp>
    </p:spTree>
    <p:extLst>
      <p:ext uri="{BB962C8B-B14F-4D97-AF65-F5344CB8AC3E}">
        <p14:creationId xmlns:p14="http://schemas.microsoft.com/office/powerpoint/2010/main" val="1067380360"/>
      </p:ext>
    </p:extLst>
  </p:cSld>
  <p:clrMapOvr>
    <a:masterClrMapping/>
  </p:clrMapOvr>
  <p:transition spd="med">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Objects</a:t>
            </a:r>
            <a:endParaRPr lang="en-US" dirty="0"/>
          </a:p>
        </p:txBody>
      </p:sp>
      <p:sp>
        <p:nvSpPr>
          <p:cNvPr id="5" name="Content Placeholder 4"/>
          <p:cNvSpPr>
            <a:spLocks noGrp="1"/>
          </p:cNvSpPr>
          <p:nvPr>
            <p:ph idx="1"/>
          </p:nvPr>
        </p:nvSpPr>
        <p:spPr/>
        <p:txBody>
          <a:bodyPr/>
          <a:lstStyle/>
          <a:p>
            <a:r>
              <a:rPr lang="en-US" dirty="0" smtClean="0"/>
              <a:t>Using </a:t>
            </a:r>
            <a:r>
              <a:rPr lang="en-US" b="1" dirty="0" err="1" smtClean="0">
                <a:latin typeface="Times New Roman" pitchFamily="18" charset="0"/>
                <a:cs typeface="Times New Roman" pitchFamily="18" charset="0"/>
              </a:rPr>
              <a:t>PnPDataObjects</a:t>
            </a:r>
            <a:r>
              <a:rPr lang="en-US" dirty="0" smtClean="0"/>
              <a:t>, we may extend non-graphical properties in the Data Manager</a:t>
            </a:r>
          </a:p>
          <a:p>
            <a:r>
              <a:rPr lang="en-US" b="1" dirty="0" err="1" smtClean="0">
                <a:latin typeface="Times New Roman" pitchFamily="18" charset="0"/>
                <a:cs typeface="Times New Roman" pitchFamily="18" charset="0"/>
              </a:rPr>
              <a:t>PnPDatabase</a:t>
            </a:r>
            <a:r>
              <a:rPr lang="en-US" dirty="0" smtClean="0"/>
              <a:t>, </a:t>
            </a:r>
            <a:r>
              <a:rPr lang="en-US" b="1" dirty="0" err="1" smtClean="0">
                <a:latin typeface="Times New Roman" pitchFamily="18" charset="0"/>
                <a:cs typeface="Times New Roman" pitchFamily="18" charset="0"/>
              </a:rPr>
              <a:t>PnPTable</a:t>
            </a:r>
            <a:r>
              <a:rPr lang="en-US" dirty="0" smtClean="0"/>
              <a:t> and </a:t>
            </a:r>
            <a:r>
              <a:rPr lang="en-US" b="1" dirty="0" err="1" smtClean="0">
                <a:latin typeface="Times New Roman" pitchFamily="18" charset="0"/>
                <a:cs typeface="Times New Roman" pitchFamily="18" charset="0"/>
              </a:rPr>
              <a:t>PnPColumn</a:t>
            </a:r>
            <a:r>
              <a:rPr lang="en-US" dirty="0" smtClean="0"/>
              <a:t> classes </a:t>
            </a:r>
          </a:p>
          <a:p>
            <a:r>
              <a:rPr lang="en-US" dirty="0" err="1" smtClean="0">
                <a:latin typeface="Times New Roman" pitchFamily="18" charset="0"/>
                <a:cs typeface="Times New Roman" pitchFamily="18" charset="0"/>
              </a:rPr>
              <a:t>PnPDbEngine</a:t>
            </a:r>
            <a:r>
              <a:rPr lang="en-US" dirty="0" smtClean="0"/>
              <a:t> provides services for reading and writing data objects. In addition to the default implementation, </a:t>
            </a:r>
            <a:r>
              <a:rPr lang="en-US" dirty="0" err="1" smtClean="0">
                <a:latin typeface="Times New Roman" pitchFamily="18" charset="0"/>
                <a:cs typeface="Times New Roman" pitchFamily="18" charset="0"/>
              </a:rPr>
              <a:t>PnPMsSQLDbEngine</a:t>
            </a:r>
            <a:r>
              <a:rPr lang="en-US" dirty="0" smtClean="0"/>
              <a:t> and </a:t>
            </a:r>
            <a:r>
              <a:rPr lang="en-US" dirty="0" err="1" smtClean="0">
                <a:latin typeface="Times New Roman" pitchFamily="18" charset="0"/>
                <a:cs typeface="Times New Roman" pitchFamily="18" charset="0"/>
              </a:rPr>
              <a:t>PnPJetDbEngine</a:t>
            </a:r>
            <a:r>
              <a:rPr lang="en-US" dirty="0" smtClean="0"/>
              <a:t> are available</a:t>
            </a:r>
            <a:endParaRPr lang="en-US" dirty="0"/>
          </a:p>
        </p:txBody>
      </p:sp>
    </p:spTree>
    <p:extLst>
      <p:ext uri="{BB962C8B-B14F-4D97-AF65-F5344CB8AC3E}">
        <p14:creationId xmlns:p14="http://schemas.microsoft.com/office/powerpoint/2010/main" val="2549810722"/>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Course Objective</a:t>
            </a:r>
            <a:endParaRPr lang="ru-RU" dirty="0" smtClean="0"/>
          </a:p>
        </p:txBody>
      </p:sp>
      <p:sp>
        <p:nvSpPr>
          <p:cNvPr id="3" name="Content Placeholder 2"/>
          <p:cNvSpPr>
            <a:spLocks noGrp="1"/>
          </p:cNvSpPr>
          <p:nvPr>
            <p:ph idx="1"/>
          </p:nvPr>
        </p:nvSpPr>
        <p:spPr/>
        <p:txBody>
          <a:bodyPr/>
          <a:lstStyle/>
          <a:p>
            <a:pPr marL="0" indent="0">
              <a:lnSpc>
                <a:spcPct val="90000"/>
              </a:lnSpc>
              <a:spcBef>
                <a:spcPts val="800"/>
              </a:spcBef>
              <a:buNone/>
              <a:defRPr/>
            </a:pPr>
            <a:r>
              <a:rPr lang="en-US" dirty="0" smtClean="0"/>
              <a:t>It is to understand:</a:t>
            </a:r>
          </a:p>
          <a:p>
            <a:pPr lvl="1">
              <a:lnSpc>
                <a:spcPct val="90000"/>
              </a:lnSpc>
              <a:spcBef>
                <a:spcPts val="800"/>
              </a:spcBef>
              <a:defRPr/>
            </a:pPr>
            <a:r>
              <a:rPr lang="en-US" dirty="0" smtClean="0"/>
              <a:t>The fundamentals of P&amp;ID and Plant 3D APIs</a:t>
            </a:r>
          </a:p>
          <a:p>
            <a:pPr lvl="1">
              <a:lnSpc>
                <a:spcPct val="90000"/>
              </a:lnSpc>
              <a:spcBef>
                <a:spcPts val="800"/>
              </a:spcBef>
              <a:defRPr/>
            </a:pPr>
            <a:r>
              <a:rPr lang="en-US" dirty="0" smtClean="0"/>
              <a:t>How to teach yourself the P&amp;ID and Plant 3D APIs</a:t>
            </a:r>
          </a:p>
          <a:p>
            <a:pPr lvl="1">
              <a:lnSpc>
                <a:spcPct val="90000"/>
              </a:lnSpc>
              <a:spcBef>
                <a:spcPts val="800"/>
              </a:spcBef>
              <a:defRPr/>
            </a:pPr>
            <a:r>
              <a:rPr lang="en-US" dirty="0" smtClean="0"/>
              <a:t>Where to get help with afterwards</a:t>
            </a:r>
          </a:p>
          <a:p>
            <a:pPr lvl="1">
              <a:lnSpc>
                <a:spcPct val="90000"/>
              </a:lnSpc>
              <a:spcBef>
                <a:spcPts val="800"/>
              </a:spcBef>
              <a:defRPr/>
            </a:pPr>
            <a:endParaRPr lang="en-US" dirty="0" smtClean="0"/>
          </a:p>
          <a:p>
            <a:pPr marL="0" indent="0">
              <a:lnSpc>
                <a:spcPct val="90000"/>
              </a:lnSpc>
              <a:spcBef>
                <a:spcPts val="800"/>
              </a:spcBef>
              <a:buNone/>
              <a:defRPr/>
            </a:pPr>
            <a:r>
              <a:rPr lang="en-US" dirty="0" smtClean="0"/>
              <a:t>What it is not:</a:t>
            </a:r>
          </a:p>
          <a:p>
            <a:pPr lvl="1">
              <a:lnSpc>
                <a:spcPct val="90000"/>
              </a:lnSpc>
              <a:spcBef>
                <a:spcPts val="800"/>
              </a:spcBef>
              <a:defRPr/>
            </a:pPr>
            <a:r>
              <a:rPr lang="en-US" dirty="0" smtClean="0"/>
              <a:t>Teach you C#, VB, .NET</a:t>
            </a:r>
          </a:p>
          <a:p>
            <a:pPr lvl="1">
              <a:lnSpc>
                <a:spcPct val="90000"/>
              </a:lnSpc>
              <a:spcBef>
                <a:spcPts val="800"/>
              </a:spcBef>
              <a:defRPr/>
            </a:pPr>
            <a:r>
              <a:rPr lang="en-US" dirty="0" smtClean="0"/>
              <a:t>Give you complete coverage of all API functions</a:t>
            </a:r>
          </a:p>
          <a:p>
            <a:pPr>
              <a:defRPr/>
            </a:pPr>
            <a:endParaRPr lang="ru-RU" dirty="0"/>
          </a:p>
        </p:txBody>
      </p:sp>
    </p:spTree>
    <p:extLst>
      <p:ext uri="{BB962C8B-B14F-4D97-AF65-F5344CB8AC3E}">
        <p14:creationId xmlns:p14="http://schemas.microsoft.com/office/powerpoint/2010/main" val="1340215088"/>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External Data Sources</a:t>
            </a:r>
            <a:endParaRPr lang="en-US" dirty="0"/>
          </a:p>
        </p:txBody>
      </p:sp>
      <p:sp>
        <p:nvSpPr>
          <p:cNvPr id="2" name="Text Placeholder 1"/>
          <p:cNvSpPr>
            <a:spLocks noGrp="1"/>
          </p:cNvSpPr>
          <p:nvPr>
            <p:ph idx="1"/>
          </p:nvPr>
        </p:nvSpPr>
        <p:spPr/>
        <p:txBody>
          <a:bodyPr/>
          <a:lstStyle/>
          <a:p>
            <a:pPr>
              <a:buNone/>
            </a:pPr>
            <a:r>
              <a:rPr lang="en-US" dirty="0" smtClean="0"/>
              <a:t>External Data Source Models</a:t>
            </a:r>
          </a:p>
          <a:p>
            <a:pPr>
              <a:buFont typeface="Arial" pitchFamily="34" charset="0"/>
              <a:buChar char="•"/>
            </a:pPr>
            <a:r>
              <a:rPr lang="en-US" sz="2624" dirty="0"/>
              <a:t>Uses OLEDB ADO.NET provider for data source</a:t>
            </a:r>
          </a:p>
          <a:p>
            <a:pPr>
              <a:buFont typeface="Arial" pitchFamily="34" charset="0"/>
              <a:buChar char="•"/>
            </a:pPr>
            <a:r>
              <a:rPr lang="en-US" sz="2624" dirty="0"/>
              <a:t>Foreign key to Primary key mapping</a:t>
            </a:r>
          </a:p>
          <a:p>
            <a:pPr>
              <a:buFont typeface="Arial" pitchFamily="34" charset="0"/>
              <a:buChar char="•"/>
            </a:pPr>
            <a:r>
              <a:rPr lang="en-US" sz="2624" dirty="0"/>
              <a:t>Property Source Model</a:t>
            </a:r>
          </a:p>
          <a:p>
            <a:pPr lvl="1">
              <a:buFont typeface="Arial" pitchFamily="34" charset="0"/>
              <a:buChar char="•"/>
            </a:pPr>
            <a:r>
              <a:rPr lang="en-US" sz="2249" dirty="0">
                <a:latin typeface="Arial" pitchFamily="34" charset="0"/>
                <a:cs typeface="Arial" pitchFamily="34" charset="0"/>
              </a:rPr>
              <a:t>Fill column(s) in project database</a:t>
            </a:r>
          </a:p>
          <a:p>
            <a:pPr>
              <a:buFont typeface="Arial" pitchFamily="34" charset="0"/>
              <a:buChar char="•"/>
            </a:pPr>
            <a:r>
              <a:rPr lang="en-US" sz="2624" dirty="0"/>
              <a:t>Extension Properties Model</a:t>
            </a:r>
          </a:p>
          <a:p>
            <a:pPr lvl="1">
              <a:buFont typeface="Arial" pitchFamily="34" charset="0"/>
              <a:buChar char="•"/>
            </a:pPr>
            <a:r>
              <a:rPr lang="en-US" sz="2249" dirty="0">
                <a:latin typeface="Arial" pitchFamily="34" charset="0"/>
                <a:cs typeface="Arial" pitchFamily="34" charset="0"/>
              </a:rPr>
              <a:t>Add new columns dynamically to project database</a:t>
            </a:r>
          </a:p>
        </p:txBody>
      </p:sp>
    </p:spTree>
    <p:extLst>
      <p:ext uri="{BB962C8B-B14F-4D97-AF65-F5344CB8AC3E}">
        <p14:creationId xmlns:p14="http://schemas.microsoft.com/office/powerpoint/2010/main" val="1092941225"/>
      </p:ext>
    </p:extLst>
  </p:cSld>
  <p:clrMapOvr>
    <a:masterClrMapping/>
  </p:clrMapOvr>
  <p:transition spd="med">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Lab 6 – Working With The Database</a:t>
            </a:r>
            <a:endParaRPr lang="en-US" dirty="0"/>
          </a:p>
        </p:txBody>
      </p:sp>
    </p:spTree>
    <p:extLst>
      <p:ext uri="{BB962C8B-B14F-4D97-AF65-F5344CB8AC3E}">
        <p14:creationId xmlns:p14="http://schemas.microsoft.com/office/powerpoint/2010/main" val="482655114"/>
      </p:ext>
    </p:extLst>
  </p:cSld>
  <p:clrMapOvr>
    <a:masterClrMapping/>
  </p:clrMapOvr>
  <p:transition spd="med">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Autodesk Exchange Store</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18725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Pack as .bundle</a:t>
            </a:r>
          </a:p>
          <a:p>
            <a:pPr lvl="1"/>
            <a:r>
              <a:rPr lang="en-US" dirty="0" smtClean="0"/>
              <a:t>Use the provided template to start</a:t>
            </a:r>
          </a:p>
          <a:p>
            <a:endParaRPr lang="en-US" dirty="0"/>
          </a:p>
          <a:p>
            <a:r>
              <a:rPr lang="en-US" dirty="0" smtClean="0"/>
              <a:t>Create a help file</a:t>
            </a:r>
          </a:p>
          <a:p>
            <a:pPr lvl="1"/>
            <a:r>
              <a:rPr lang="en-US" dirty="0" smtClean="0"/>
              <a:t>Can be .HTML</a:t>
            </a:r>
          </a:p>
          <a:p>
            <a:endParaRPr lang="en-US" dirty="0"/>
          </a:p>
          <a:p>
            <a:r>
              <a:rPr lang="en-US" dirty="0" smtClean="0"/>
              <a:t>Create a </a:t>
            </a:r>
            <a:r>
              <a:rPr lang="en-US" dirty="0" err="1" smtClean="0"/>
              <a:t>CUIx</a:t>
            </a:r>
            <a:r>
              <a:rPr lang="en-US" dirty="0" smtClean="0"/>
              <a:t> for your app</a:t>
            </a:r>
          </a:p>
          <a:p>
            <a:endParaRPr lang="en-US" dirty="0"/>
          </a:p>
          <a:p>
            <a:r>
              <a:rPr lang="en-US" dirty="0" smtClean="0"/>
              <a:t>Submit for review</a:t>
            </a:r>
            <a:endParaRPr lang="en-US" dirty="0"/>
          </a:p>
        </p:txBody>
      </p:sp>
      <p:sp>
        <p:nvSpPr>
          <p:cNvPr id="4" name="Title 3"/>
          <p:cNvSpPr>
            <a:spLocks noGrp="1"/>
          </p:cNvSpPr>
          <p:nvPr>
            <p:ph type="title"/>
          </p:nvPr>
        </p:nvSpPr>
        <p:spPr/>
        <p:txBody>
          <a:bodyPr/>
          <a:lstStyle/>
          <a:p>
            <a:r>
              <a:rPr lang="en-US" dirty="0" smtClean="0"/>
              <a:t>Preparing your app</a:t>
            </a:r>
            <a:endParaRPr lang="en-US" dirty="0"/>
          </a:p>
        </p:txBody>
      </p:sp>
    </p:spTree>
    <p:extLst>
      <p:ext uri="{BB962C8B-B14F-4D97-AF65-F5344CB8AC3E}">
        <p14:creationId xmlns:p14="http://schemas.microsoft.com/office/powerpoint/2010/main" val="58590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Demonstration</a:t>
            </a:r>
            <a:endParaRPr lang="en-US" dirty="0"/>
          </a:p>
        </p:txBody>
      </p:sp>
      <p:sp>
        <p:nvSpPr>
          <p:cNvPr id="5" name="Rectangle 4"/>
          <p:cNvSpPr/>
          <p:nvPr/>
        </p:nvSpPr>
        <p:spPr>
          <a:xfrm>
            <a:off x="5090911" y="7519775"/>
            <a:ext cx="6598281" cy="584775"/>
          </a:xfrm>
          <a:prstGeom prst="rect">
            <a:avLst/>
          </a:prstGeom>
        </p:spPr>
        <p:txBody>
          <a:bodyPr wrap="none">
            <a:spAutoFit/>
          </a:bodyPr>
          <a:lstStyle/>
          <a:p>
            <a:r>
              <a:rPr lang="en-US" dirty="0">
                <a:hlinkClick r:id="rId2"/>
              </a:rPr>
              <a:t>https://</a:t>
            </a:r>
            <a:r>
              <a:rPr lang="en-US" dirty="0" smtClean="0">
                <a:hlinkClick r:id="rId2"/>
              </a:rPr>
              <a:t>apps.exchange.autodesk.com</a:t>
            </a:r>
            <a:r>
              <a:rPr lang="en-US" dirty="0" smtClean="0"/>
              <a:t> </a:t>
            </a:r>
            <a:endParaRPr lang="en-US" dirty="0"/>
          </a:p>
        </p:txBody>
      </p:sp>
      <p:pic>
        <p:nvPicPr>
          <p:cNvPr id="2" name="Picture 1"/>
          <p:cNvPicPr>
            <a:picLocks noChangeAspect="1"/>
          </p:cNvPicPr>
          <p:nvPr/>
        </p:nvPicPr>
        <p:blipFill>
          <a:blip r:embed="rId3"/>
          <a:stretch>
            <a:fillRect/>
          </a:stretch>
        </p:blipFill>
        <p:spPr>
          <a:xfrm>
            <a:off x="2232819" y="2366962"/>
            <a:ext cx="11791950" cy="4410075"/>
          </a:xfrm>
          <a:prstGeom prst="rect">
            <a:avLst/>
          </a:prstGeom>
        </p:spPr>
      </p:pic>
    </p:spTree>
    <p:extLst>
      <p:ext uri="{BB962C8B-B14F-4D97-AF65-F5344CB8AC3E}">
        <p14:creationId xmlns:p14="http://schemas.microsoft.com/office/powerpoint/2010/main" val="3458955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8800" dirty="0" smtClean="0"/>
              <a:t>Thank you</a:t>
            </a:r>
            <a:r>
              <a:rPr lang="en-US" sz="8800" dirty="0" smtClean="0"/>
              <a:t>!</a:t>
            </a:r>
            <a:endParaRPr lang="en-US" sz="8800" dirty="0"/>
          </a:p>
        </p:txBody>
      </p:sp>
    </p:spTree>
    <p:extLst>
      <p:ext uri="{BB962C8B-B14F-4D97-AF65-F5344CB8AC3E}">
        <p14:creationId xmlns:p14="http://schemas.microsoft.com/office/powerpoint/2010/main" val="8124850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reative Commons Attribution-NonCommercial-ShareAlike 3.0 Unported License 88x31.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2057" y="8883655"/>
            <a:ext cx="447040" cy="157480"/>
          </a:xfrm>
          <a:prstGeom prst="rect">
            <a:avLst/>
          </a:prstGeom>
        </p:spPr>
      </p:pic>
    </p:spTree>
    <p:extLst>
      <p:ext uri="{BB962C8B-B14F-4D97-AF65-F5344CB8AC3E}">
        <p14:creationId xmlns:p14="http://schemas.microsoft.com/office/powerpoint/2010/main" val="3040407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Civil 3D Developer Center</a:t>
            </a:r>
            <a:br>
              <a:rPr lang="en-US" dirty="0" smtClean="0"/>
            </a:br>
            <a:r>
              <a:rPr lang="en-US" sz="3600" dirty="0" smtClean="0"/>
              <a:t>General information and resources</a:t>
            </a:r>
            <a:br>
              <a:rPr lang="en-US" sz="3600" dirty="0" smtClean="0"/>
            </a:br>
            <a:r>
              <a:rPr lang="en-US" sz="3600" dirty="0">
                <a:hlinkClick r:id="rId2"/>
              </a:rPr>
              <a:t>http://</a:t>
            </a:r>
            <a:r>
              <a:rPr lang="en-US" sz="3600" dirty="0" smtClean="0">
                <a:hlinkClick r:id="rId2"/>
              </a:rPr>
              <a:t>usa.autodesk.com/adsk/servlet/index?siteID=123112&amp;id=15460551</a:t>
            </a:r>
            <a:endParaRPr lang="en-US" sz="3600" dirty="0" smtClean="0"/>
          </a:p>
          <a:p>
            <a:endParaRPr lang="en-US" dirty="0"/>
          </a:p>
          <a:p>
            <a:r>
              <a:rPr lang="en-US" dirty="0" smtClean="0"/>
              <a:t>ADN </a:t>
            </a:r>
            <a:r>
              <a:rPr lang="en-US" dirty="0" err="1" smtClean="0"/>
              <a:t>DevBlog</a:t>
            </a:r>
            <a:r>
              <a:rPr lang="en-US" dirty="0" smtClean="0"/>
              <a:t> for Plant 3D</a:t>
            </a:r>
            <a:br>
              <a:rPr lang="en-US" dirty="0" smtClean="0"/>
            </a:br>
            <a:r>
              <a:rPr lang="en-US" sz="3600" dirty="0" smtClean="0"/>
              <a:t>Post focused on specific features</a:t>
            </a:r>
            <a:r>
              <a:rPr lang="en-US" sz="3600" dirty="0"/>
              <a:t/>
            </a:r>
            <a:br>
              <a:rPr lang="en-US" sz="3600" dirty="0"/>
            </a:br>
            <a:r>
              <a:rPr lang="en-US" sz="3600" dirty="0">
                <a:hlinkClick r:id="rId3"/>
              </a:rPr>
              <a:t>http://adndevblog.typepad.com/autocad/plant3d</a:t>
            </a:r>
            <a:r>
              <a:rPr lang="en-US" sz="3600" dirty="0" smtClean="0">
                <a:hlinkClick r:id="rId3"/>
              </a:rPr>
              <a:t>/</a:t>
            </a:r>
            <a:r>
              <a:rPr lang="en-US" sz="3600" dirty="0" smtClean="0"/>
              <a:t> </a:t>
            </a:r>
            <a:endParaRPr lang="en-US" dirty="0" smtClean="0"/>
          </a:p>
        </p:txBody>
      </p:sp>
      <p:sp>
        <p:nvSpPr>
          <p:cNvPr id="3" name="Title 2"/>
          <p:cNvSpPr>
            <a:spLocks noGrp="1"/>
          </p:cNvSpPr>
          <p:nvPr>
            <p:ph type="title"/>
          </p:nvPr>
        </p:nvSpPr>
        <p:spPr/>
        <p:txBody>
          <a:bodyPr/>
          <a:lstStyle/>
          <a:p>
            <a:r>
              <a:rPr lang="en-US" dirty="0" smtClean="0"/>
              <a:t>Before we start… some links</a:t>
            </a:r>
            <a:endParaRPr lang="en-US" dirty="0"/>
          </a:p>
        </p:txBody>
      </p:sp>
    </p:spTree>
    <p:extLst>
      <p:ext uri="{BB962C8B-B14F-4D97-AF65-F5344CB8AC3E}">
        <p14:creationId xmlns:p14="http://schemas.microsoft.com/office/powerpoint/2010/main" val="573533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0" bIns="0" anchor="t" anchorCtr="0">
            <a:noAutofit/>
          </a:bodyPr>
          <a:lstStyle/>
          <a:p>
            <a:r>
              <a:rPr lang="en-US">
                <a:solidFill>
                  <a:schemeClr val="accent4"/>
                </a:solidFill>
                <a:latin typeface="Frutiger Next LT W1G" pitchFamily="34" charset="0"/>
                <a:cs typeface="Arial" pitchFamily="34" charset="0"/>
              </a:rPr>
              <a:t>Getting Support</a:t>
            </a:r>
            <a:endParaRPr lang="ru-RU" dirty="0">
              <a:solidFill>
                <a:schemeClr val="accent4"/>
              </a:solidFill>
              <a:latin typeface="Frutiger Next LT W1G" pitchFamily="34" charset="0"/>
              <a:cs typeface="Arial" pitchFamily="34" charset="0"/>
            </a:endParaRPr>
          </a:p>
        </p:txBody>
      </p:sp>
      <p:sp>
        <p:nvSpPr>
          <p:cNvPr id="3" name="Content Placeholder 2"/>
          <p:cNvSpPr>
            <a:spLocks noGrp="1"/>
          </p:cNvSpPr>
          <p:nvPr>
            <p:ph idx="1"/>
          </p:nvPr>
        </p:nvSpPr>
        <p:spPr/>
        <p:txBody>
          <a:bodyPr/>
          <a:lstStyle/>
          <a:p>
            <a:r>
              <a:rPr lang="en-US" dirty="0" smtClean="0"/>
              <a:t>ADN </a:t>
            </a:r>
            <a:r>
              <a:rPr lang="en-US" dirty="0" err="1" smtClean="0"/>
              <a:t>DevHelp</a:t>
            </a:r>
            <a:r>
              <a:rPr lang="en-US" dirty="0" smtClean="0"/>
              <a:t> Support</a:t>
            </a:r>
            <a:br>
              <a:rPr lang="en-US" dirty="0" smtClean="0"/>
            </a:br>
            <a:r>
              <a:rPr lang="en-US" dirty="0" smtClean="0">
                <a:hlinkClick r:id="rId2"/>
              </a:rPr>
              <a:t>http://adn.autodesk.com/</a:t>
            </a:r>
            <a:endParaRPr lang="en-US" dirty="0" smtClean="0"/>
          </a:p>
          <a:p>
            <a:endParaRPr lang="en-US" dirty="0" smtClean="0"/>
          </a:p>
          <a:p>
            <a:r>
              <a:rPr lang="en-US" dirty="0" smtClean="0"/>
              <a:t>Forum support</a:t>
            </a:r>
            <a:br>
              <a:rPr lang="en-US" dirty="0" smtClean="0"/>
            </a:br>
            <a:r>
              <a:rPr lang="en-US" sz="3600" dirty="0" smtClean="0"/>
              <a:t>P&amp;ID: </a:t>
            </a:r>
            <a:r>
              <a:rPr lang="en-US" sz="3600" dirty="0" smtClean="0">
                <a:hlinkClick r:id="rId3"/>
              </a:rPr>
              <a:t>http</a:t>
            </a:r>
            <a:r>
              <a:rPr lang="en-US" sz="3600" dirty="0">
                <a:hlinkClick r:id="rId3"/>
              </a:rPr>
              <a:t>://</a:t>
            </a:r>
            <a:r>
              <a:rPr lang="en-US" sz="3600" dirty="0" smtClean="0">
                <a:hlinkClick r:id="rId3"/>
              </a:rPr>
              <a:t>forums.autodesk.com/t5/autocad-p-id-general-discussion/bd-p/245</a:t>
            </a:r>
            <a:r>
              <a:rPr lang="en-US" sz="3600" dirty="0"/>
              <a:t/>
            </a:r>
            <a:br>
              <a:rPr lang="en-US" sz="3600" dirty="0"/>
            </a:br>
            <a:r>
              <a:rPr lang="en-US" sz="3600" dirty="0" smtClean="0"/>
              <a:t>Plant 3D: </a:t>
            </a:r>
            <a:r>
              <a:rPr lang="en-US" sz="3600" dirty="0" smtClean="0">
                <a:hlinkClick r:id="rId4"/>
              </a:rPr>
              <a:t>http</a:t>
            </a:r>
            <a:r>
              <a:rPr lang="en-US" sz="3600" dirty="0">
                <a:hlinkClick r:id="rId4"/>
              </a:rPr>
              <a:t>://</a:t>
            </a:r>
            <a:r>
              <a:rPr lang="en-US" sz="3600" dirty="0" smtClean="0">
                <a:hlinkClick r:id="rId4"/>
              </a:rPr>
              <a:t>forums.autodesk.com/t5/autocad-plant-3d-general/bd-p/371</a:t>
            </a:r>
            <a:r>
              <a:rPr lang="en-US" dirty="0" smtClean="0"/>
              <a:t/>
            </a:r>
            <a:br>
              <a:rPr lang="en-US" dirty="0" smtClean="0"/>
            </a:br>
            <a:endParaRPr lang="en-US" dirty="0" smtClean="0"/>
          </a:p>
        </p:txBody>
      </p:sp>
    </p:spTree>
    <p:extLst>
      <p:ext uri="{BB962C8B-B14F-4D97-AF65-F5344CB8AC3E}">
        <p14:creationId xmlns:p14="http://schemas.microsoft.com/office/powerpoint/2010/main" val="16545832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pPr>
              <a:spcBef>
                <a:spcPts val="1125"/>
              </a:spcBef>
            </a:pPr>
            <a:r>
              <a:rPr lang="en-US" dirty="0" smtClean="0"/>
              <a:t>	Overview</a:t>
            </a:r>
          </a:p>
          <a:p>
            <a:pPr>
              <a:spcBef>
                <a:spcPts val="1125"/>
              </a:spcBef>
            </a:pPr>
            <a:r>
              <a:rPr lang="en-US" dirty="0" smtClean="0"/>
              <a:t>	Setting up Plant SDK</a:t>
            </a:r>
          </a:p>
          <a:p>
            <a:pPr>
              <a:spcBef>
                <a:spcPts val="1125"/>
              </a:spcBef>
            </a:pPr>
            <a:r>
              <a:rPr lang="en-US" dirty="0" smtClean="0"/>
              <a:t>	Creating an AutoCAD plug-in</a:t>
            </a:r>
          </a:p>
          <a:p>
            <a:pPr>
              <a:spcBef>
                <a:spcPts val="1125"/>
              </a:spcBef>
            </a:pPr>
            <a:r>
              <a:rPr lang="en-US" dirty="0" smtClean="0"/>
              <a:t>	Project API</a:t>
            </a:r>
          </a:p>
          <a:p>
            <a:pPr>
              <a:spcBef>
                <a:spcPts val="1125"/>
              </a:spcBef>
            </a:pPr>
            <a:r>
              <a:rPr lang="en-US" dirty="0" smtClean="0"/>
              <a:t>	P&amp;ID entities</a:t>
            </a:r>
          </a:p>
          <a:p>
            <a:pPr>
              <a:spcBef>
                <a:spcPts val="1125"/>
              </a:spcBef>
            </a:pPr>
            <a:r>
              <a:rPr lang="en-US" dirty="0" smtClean="0"/>
              <a:t>	</a:t>
            </a:r>
            <a:r>
              <a:rPr lang="en-US" dirty="0" err="1" smtClean="0"/>
              <a:t>DataLinks</a:t>
            </a:r>
            <a:r>
              <a:rPr lang="en-US" dirty="0" smtClean="0"/>
              <a:t> manager</a:t>
            </a:r>
          </a:p>
          <a:p>
            <a:pPr>
              <a:spcBef>
                <a:spcPts val="1125"/>
              </a:spcBef>
            </a:pPr>
            <a:r>
              <a:rPr lang="en-US" dirty="0" smtClean="0"/>
              <a:t>	Piping entities</a:t>
            </a:r>
          </a:p>
        </p:txBody>
      </p:sp>
    </p:spTree>
    <p:extLst>
      <p:ext uri="{BB962C8B-B14F-4D97-AF65-F5344CB8AC3E}">
        <p14:creationId xmlns:p14="http://schemas.microsoft.com/office/powerpoint/2010/main" val="748178230"/>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1_Autodesk Theme">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ADSK_COV_Q2FY14_v42 16x9</Template>
  <TotalTime>3449</TotalTime>
  <Words>2809</Words>
  <Application>Microsoft Office PowerPoint</Application>
  <PresentationFormat>Custom</PresentationFormat>
  <Paragraphs>673</Paragraphs>
  <Slides>66</Slides>
  <Notes>41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66</vt:i4>
      </vt:variant>
    </vt:vector>
  </HeadingPairs>
  <TitlesOfParts>
    <vt:vector size="82" baseType="lpstr">
      <vt:lpstr>Arial Unicode MS</vt:lpstr>
      <vt:lpstr>DFKai-SB</vt:lpstr>
      <vt:lpstr>ＭＳ Ｐゴシック</vt:lpstr>
      <vt:lpstr>Arial</vt:lpstr>
      <vt:lpstr>Calibri</vt:lpstr>
      <vt:lpstr>Courier New</vt:lpstr>
      <vt:lpstr>Frutiger Next LT W1G</vt:lpstr>
      <vt:lpstr>Gill Sans</vt:lpstr>
      <vt:lpstr>Lucida Sans Unicode</vt:lpstr>
      <vt:lpstr>Tahoma</vt:lpstr>
      <vt:lpstr>Times New Roman</vt:lpstr>
      <vt:lpstr>Trebuchet MS</vt:lpstr>
      <vt:lpstr>Wingdings</vt:lpstr>
      <vt:lpstr>ヒラギノ角ゴ Pro W3</vt:lpstr>
      <vt:lpstr>1_Autodesk Theme</vt:lpstr>
      <vt:lpstr>Custom Design</vt:lpstr>
      <vt:lpstr>PowerPoint Presentation</vt:lpstr>
      <vt:lpstr>Autodesk Developer Network</vt:lpstr>
      <vt:lpstr>Autodesk Developer Network</vt:lpstr>
      <vt:lpstr>Developer Technical Services</vt:lpstr>
      <vt:lpstr>Getting Acquainted</vt:lpstr>
      <vt:lpstr>Course Objective</vt:lpstr>
      <vt:lpstr>Before we start… some links</vt:lpstr>
      <vt:lpstr>Getting Support</vt:lpstr>
      <vt:lpstr>Contents</vt:lpstr>
      <vt:lpstr>Training Material</vt:lpstr>
      <vt:lpstr>Plant SDK Supported Programming Languages</vt:lpstr>
      <vt:lpstr>The IDE -  Visual Studio</vt:lpstr>
      <vt:lpstr>Setting up Plant SDK</vt:lpstr>
      <vt:lpstr>Plant SDK Documentation</vt:lpstr>
      <vt:lpstr>Samples</vt:lpstr>
      <vt:lpstr>API Architecture</vt:lpstr>
      <vt:lpstr>Plant SDK .NET Class Libraries</vt:lpstr>
      <vt:lpstr>Referencing Class Libraries</vt:lpstr>
      <vt:lpstr>Defining a Custom Command</vt:lpstr>
      <vt:lpstr>Lab 0 – Hello World in AutoCAD Plant 3D</vt:lpstr>
      <vt:lpstr>Project Hierarchy</vt:lpstr>
      <vt:lpstr>Project Hierarchy - Classes</vt:lpstr>
      <vt:lpstr>Lab 1 – Project Structure</vt:lpstr>
      <vt:lpstr>Drawing-resident Objects &amp; Entities (P&amp;ID)</vt:lpstr>
      <vt:lpstr>SLINE</vt:lpstr>
      <vt:lpstr>Styles</vt:lpstr>
      <vt:lpstr>Line Style</vt:lpstr>
      <vt:lpstr>Line Group</vt:lpstr>
      <vt:lpstr>Accessing the Line Segments in a Line Group</vt:lpstr>
      <vt:lpstr>LineObject Class</vt:lpstr>
      <vt:lpstr>Iterating through the SLINE's LineObjects</vt:lpstr>
      <vt:lpstr>Asset Entity</vt:lpstr>
      <vt:lpstr>More About Assets</vt:lpstr>
      <vt:lpstr>Annotation</vt:lpstr>
      <vt:lpstr>Annotation classes and templates</vt:lpstr>
      <vt:lpstr>Tags</vt:lpstr>
      <vt:lpstr>Format Strings</vt:lpstr>
      <vt:lpstr>FormatStringUtils</vt:lpstr>
      <vt:lpstr>Lab 2 – SLINE objects</vt:lpstr>
      <vt:lpstr>Identifiers - PpObjectId</vt:lpstr>
      <vt:lpstr>Identifiers – PnPID (PpRowId)</vt:lpstr>
      <vt:lpstr>DataLinks Manager</vt:lpstr>
      <vt:lpstr>Reading and Writing Object Properties</vt:lpstr>
      <vt:lpstr>Conversions of Identifiers</vt:lpstr>
      <vt:lpstr>Inter-object Relationships</vt:lpstr>
      <vt:lpstr>Predefined Relationships</vt:lpstr>
      <vt:lpstr>Data structure</vt:lpstr>
      <vt:lpstr>Project Database APIs</vt:lpstr>
      <vt:lpstr>Lab 3 – Data Manager</vt:lpstr>
      <vt:lpstr>Plant 3D Class Hierarchy</vt:lpstr>
      <vt:lpstr>Plant 3D Support Classes</vt:lpstr>
      <vt:lpstr>Connections</vt:lpstr>
      <vt:lpstr>Iterating Pipes</vt:lpstr>
      <vt:lpstr>Plant 3D Content Data Flow</vt:lpstr>
      <vt:lpstr>Adding a Pipe Fitting</vt:lpstr>
      <vt:lpstr>Inserting Pipe Fitting</vt:lpstr>
      <vt:lpstr>Lab 4 – Pipes </vt:lpstr>
      <vt:lpstr>Lab 5 – Database Events</vt:lpstr>
      <vt:lpstr>Data Objects</vt:lpstr>
      <vt:lpstr>External Data Sources</vt:lpstr>
      <vt:lpstr>Lab 6 – Working With The Database</vt:lpstr>
      <vt:lpstr>Autodesk Exchange Store</vt:lpstr>
      <vt:lpstr>Preparing your app</vt:lpstr>
      <vt:lpstr>Demonstration</vt:lpstr>
      <vt:lpstr>Thank you!</vt:lpstr>
      <vt:lpstr>PowerPoint Presentation</vt:lpstr>
    </vt:vector>
  </TitlesOfParts>
  <Company>Autodesk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3D 2015 .NET API Training</dc:title>
  <dc:creator>Autodesk Developer Network</dc:creator>
  <dc:description>Presentation is formatted to display Arial font</dc:description>
  <cp:lastModifiedBy>Augusto Goncalves</cp:lastModifiedBy>
  <cp:revision>305</cp:revision>
  <dcterms:created xsi:type="dcterms:W3CDTF">2012-10-19T15:38:24Z</dcterms:created>
  <dcterms:modified xsi:type="dcterms:W3CDTF">2014-09-18T16:12:13Z</dcterms:modified>
</cp:coreProperties>
</file>